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1"/>
  </p:sldMasterIdLst>
  <p:notesMasterIdLst>
    <p:notesMasterId r:id="rId22"/>
  </p:notesMasterIdLst>
  <p:handoutMasterIdLst>
    <p:handoutMasterId r:id="rId23"/>
  </p:handoutMasterIdLst>
  <p:sldIdLst>
    <p:sldId id="284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82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6" r:id="rId19"/>
    <p:sldId id="277" r:id="rId20"/>
    <p:sldId id="278" r:id="rId21"/>
  </p:sldIdLst>
  <p:sldSz cx="9144000" cy="6858000" type="screen4x3"/>
  <p:notesSz cx="6858000" cy="9144000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 snapToObjects="1">
      <p:cViewPr varScale="1">
        <p:scale>
          <a:sx n="81" d="100"/>
          <a:sy n="81" d="100"/>
        </p:scale>
        <p:origin x="-15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04913503-A45A-4775-9CC7-A5A195BA13FB}" type="datetime1">
              <a:rPr lang="fr-FR"/>
              <a:pPr/>
              <a:t>09/04/2011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084A3385-8696-4179-BF59-AFE543378234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43214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0643B-704E-4EE7-8654-E312A0C36336}" type="datetimeFigureOut">
              <a:rPr lang="fr-FR" smtClean="0"/>
              <a:pPr/>
              <a:t>09/04/2011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910160-7B6A-4B2B-B26D-2EFF3D04686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2570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10160-7B6A-4B2B-B26D-2EFF3D046869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10160-7B6A-4B2B-B26D-2EFF3D046869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10160-7B6A-4B2B-B26D-2EFF3D046869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10160-7B6A-4B2B-B26D-2EFF3D046869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10160-7B6A-4B2B-B26D-2EFF3D046869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10160-7B6A-4B2B-B26D-2EFF3D046869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10160-7B6A-4B2B-B26D-2EFF3D046869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10160-7B6A-4B2B-B26D-2EFF3D046869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10160-7B6A-4B2B-B26D-2EFF3D046869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10160-7B6A-4B2B-B26D-2EFF3D046869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10160-7B6A-4B2B-B26D-2EFF3D046869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10160-7B6A-4B2B-B26D-2EFF3D046869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10160-7B6A-4B2B-B26D-2EFF3D046869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10160-7B6A-4B2B-B26D-2EFF3D046869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10160-7B6A-4B2B-B26D-2EFF3D046869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10160-7B6A-4B2B-B26D-2EFF3D046869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10160-7B6A-4B2B-B26D-2EFF3D046869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10160-7B6A-4B2B-B26D-2EFF3D046869}" type="slidenum">
              <a:rPr lang="fr-FR" smtClean="0"/>
              <a:pPr/>
              <a:t>19</a:t>
            </a:fld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10160-7B6A-4B2B-B26D-2EFF3D046869}" type="slidenum">
              <a:rPr lang="fr-FR" smtClean="0"/>
              <a:pPr/>
              <a:t>20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4180B-6314-4AC0-BC2A-E0E9F8978171}" type="datetime1">
              <a:rPr lang="fr-FR" smtClean="0"/>
              <a:pPr/>
              <a:t>09/04/2011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Parcours de Formation ET10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6199-4243-4DF5-BD78-6BD367A96A2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44F5-F330-4C92-861F-D00D86D9F5DD}" type="datetime1">
              <a:rPr lang="fr-FR" smtClean="0"/>
              <a:pPr/>
              <a:t>09/04/2011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Parcours de Formation ET10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42BEA-A4C8-41DC-BB38-6AA9F8180C6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April 9,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E2C0F-7769-4924-9121-545BBF57088A}" type="datetime1">
              <a:rPr lang="fr-FR" smtClean="0"/>
              <a:pPr/>
              <a:t>09/04/2011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Parcours de Formation ET10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461A-A15F-40FD-B30E-8AE7B323348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60D0-8C1E-4BCB-9061-BF85BA5DC38E}" type="datetime1">
              <a:rPr lang="fr-FR" smtClean="0"/>
              <a:pPr/>
              <a:t>09/04/2011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Parcours de Formation ET10</a:t>
            </a: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1CB8A-83E5-4117-A911-CB1F1A03DF4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5105C-EBDB-49B0-B9C7-39B769A49318}" type="datetime1">
              <a:rPr lang="fr-FR" smtClean="0"/>
              <a:pPr/>
              <a:t>09/04/2011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Parcours de Formation ET10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3BB71-41DA-45E5-A4DF-DB9B4DDC45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8077-BF02-4952-83DB-BF174CB8B661}" type="datetime1">
              <a:rPr lang="fr-FR" smtClean="0"/>
              <a:pPr/>
              <a:t>09/04/2011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Parcours de Formation ET10</a:t>
            </a: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1C04F-96C2-486D-B58D-67EDD5BE1B2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D4795-62B0-4D6E-8A34-15A0997DEB92}" type="datetime1">
              <a:rPr lang="fr-FR" smtClean="0"/>
              <a:pPr/>
              <a:t>09/04/2011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Parcours de Formation ET10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902BB45-A310-4F06-A7BC-F1B217F1A9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37C5B-3BB1-4C44-BE58-2FD678AEC94F}" type="datetime1">
              <a:rPr lang="fr-FR" smtClean="0"/>
              <a:pPr/>
              <a:t>09/04/2011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Parcours de Formation ET10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011A2-8652-48F8-A5D2-9AD6C24E853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890C7-8F8B-4600-A2A5-804F06AA130F}" type="datetime1">
              <a:rPr lang="fr-FR" smtClean="0"/>
              <a:pPr/>
              <a:t>09/04/2011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Parcours de Formation ET10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7963-00F3-4B3D-A510-5312BB2B01A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60B8-C0ED-4898-84A4-466CAE7F9475}" type="datetime1">
              <a:rPr lang="fr-FR" smtClean="0"/>
              <a:pPr/>
              <a:t>09/04/2011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Parcours de Formation ET10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529F6-EC36-4ACF-A383-6896FAE125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April 9,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ZoneTexte 8"/>
          <p:cNvSpPr txBox="1"/>
          <p:nvPr userDrawn="1"/>
        </p:nvSpPr>
        <p:spPr>
          <a:xfrm>
            <a:off x="6248400" y="0"/>
            <a:ext cx="2970213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r-FR" sz="1400" b="1" i="1">
                <a:solidFill>
                  <a:srgbClr val="FF0000"/>
                </a:solidFill>
                <a:latin typeface="Verdana" charset="0"/>
              </a:rPr>
              <a:t>Formation des enseignants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jpeg"/><Relationship Id="rId5" Type="http://schemas.openxmlformats.org/officeDocument/2006/relationships/image" Target="../media/image7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jpeg"/><Relationship Id="rId5" Type="http://schemas.openxmlformats.org/officeDocument/2006/relationships/image" Target="../media/image8.wmf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png"/><Relationship Id="rId5" Type="http://schemas.openxmlformats.org/officeDocument/2006/relationships/image" Target="../media/image9.wmf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.jpeg"/><Relationship Id="rId5" Type="http://schemas.openxmlformats.org/officeDocument/2006/relationships/image" Target="../media/image15.wmf"/><Relationship Id="rId4" Type="http://schemas.openxmlformats.org/officeDocument/2006/relationships/oleObject" Target="../embeddings/oleObject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.jpeg"/><Relationship Id="rId5" Type="http://schemas.openxmlformats.org/officeDocument/2006/relationships/image" Target="../media/image16.wmf"/><Relationship Id="rId4" Type="http://schemas.openxmlformats.org/officeDocument/2006/relationships/oleObject" Target="../embeddings/oleObject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.jpeg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 rot="19140000">
            <a:off x="744655" y="1536606"/>
            <a:ext cx="5105785" cy="1628152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fr-FR" b="1" dirty="0"/>
              <a:t>Calcul de CONSOMMATIONS ENERGETIQUES</a:t>
            </a:r>
            <a:endParaRPr lang="fr-FR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 rot="19140000">
            <a:off x="1170879" y="2360200"/>
            <a:ext cx="6848678" cy="329259"/>
          </a:xfrm>
        </p:spPr>
        <p:txBody>
          <a:bodyPr>
            <a:normAutofit/>
          </a:bodyPr>
          <a:lstStyle/>
          <a:p>
            <a:r>
              <a:rPr lang="fr-FR" b="1" dirty="0">
                <a:latin typeface="Arial" pitchFamily="34" charset="0"/>
                <a:cs typeface="Arial" pitchFamily="34" charset="0"/>
              </a:rPr>
              <a:t>METHODES DE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CALCULS- EVALUATION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Module EE 5.1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6199-4243-4DF5-BD78-6BD367A96A24}" type="slidenum">
              <a:rPr lang="fr-FR" smtClean="0"/>
              <a:pPr/>
              <a:t>1</a:t>
            </a:fld>
            <a:endParaRPr lang="fr-FR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" t="5339" r="898" b="78251"/>
          <a:stretch/>
        </p:blipFill>
        <p:spPr bwMode="auto">
          <a:xfrm>
            <a:off x="0" y="-27384"/>
            <a:ext cx="9144000" cy="97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456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6C42BEA-A4C8-41DC-BB38-6AA9F8180C61}" type="slidenum">
              <a:rPr lang="fr-FR" smtClean="0"/>
              <a:pPr algn="r"/>
              <a:t>2</a:t>
            </a:fld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619672" y="764704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cap="all" dirty="0" smtClean="0">
                <a:latin typeface="Arial" pitchFamily="34" charset="0"/>
              </a:rPr>
              <a:t>Limite de l’étude des consommations</a:t>
            </a:r>
            <a:endParaRPr lang="fr-FR" sz="2000" b="1" u="sng" cap="all" dirty="0">
              <a:latin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0034" y="1586989"/>
            <a:ext cx="79296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 smtClean="0">
                <a:latin typeface="Arial" pitchFamily="34" charset="0"/>
                <a:cs typeface="Arial" pitchFamily="34" charset="0"/>
              </a:rPr>
              <a:t>La méthode présentée permet d'obtenir des ordres de grandeur des consommations annuelles de chauffage et d’ECS en utilisant peu de paramètres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0034" y="2999854"/>
            <a:ext cx="79296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>
                <a:latin typeface="Arial" pitchFamily="34" charset="0"/>
                <a:cs typeface="Arial" pitchFamily="34" charset="0"/>
              </a:rPr>
              <a:t>L’évaluation des consommations est une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ESTIMATION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/>
            <a:endParaRPr lang="fr-FR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fr-FR" dirty="0" smtClean="0">
                <a:latin typeface="Arial" pitchFamily="34" charset="0"/>
                <a:cs typeface="Arial" pitchFamily="34" charset="0"/>
              </a:rPr>
              <a:t>L’objectif est de proposer une valeur la plus réaliste possible, tout en exprimant toutes les hypothèses de calcul et autre scénario d’occupation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</p:spPr>
        <p:txBody>
          <a:bodyPr/>
          <a:lstStyle/>
          <a:p>
            <a:r>
              <a:rPr lang="fr-FR" dirty="0" smtClean="0"/>
              <a:t>Module EE 5.1</a:t>
            </a:r>
            <a:endParaRPr lang="fr-FR" dirty="0"/>
          </a:p>
        </p:txBody>
      </p:sp>
      <p:pic>
        <p:nvPicPr>
          <p:cNvPr id="12" name="Image 11" descr="banniere copi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927"/>
            <a:ext cx="3059832" cy="6871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6C42BEA-A4C8-41DC-BB38-6AA9F8180C61}" type="slidenum">
              <a:rPr lang="fr-FR" smtClean="0"/>
              <a:pPr algn="r"/>
              <a:t>3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3226208" y="2414988"/>
            <a:ext cx="2945486" cy="369332"/>
          </a:xfrm>
          <a:prstGeom prst="rect">
            <a:avLst/>
          </a:prstGeom>
          <a:ln w="28575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 kWh – </a:t>
            </a:r>
            <a:r>
              <a:rPr lang="fr-FR" b="1" dirty="0" err="1" smtClean="0">
                <a:latin typeface="Arial" pitchFamily="34" charset="0"/>
                <a:cs typeface="Arial" pitchFamily="34" charset="0"/>
              </a:rPr>
              <a:t>kWh</a:t>
            </a:r>
            <a:r>
              <a:rPr lang="fr-FR" b="1" baseline="-25000" dirty="0" err="1" smtClean="0">
                <a:latin typeface="Arial" pitchFamily="34" charset="0"/>
                <a:cs typeface="Arial" pitchFamily="34" charset="0"/>
              </a:rPr>
              <a:t>EP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fr-FR" b="1" dirty="0" err="1" smtClean="0">
                <a:latin typeface="Arial" pitchFamily="34" charset="0"/>
                <a:cs typeface="Arial" pitchFamily="34" charset="0"/>
              </a:rPr>
              <a:t>kWh</a:t>
            </a:r>
            <a:r>
              <a:rPr lang="fr-FR" b="1" baseline="-25000" dirty="0" err="1" smtClean="0">
                <a:latin typeface="Arial" pitchFamily="34" charset="0"/>
                <a:cs typeface="Arial" pitchFamily="34" charset="0"/>
              </a:rPr>
              <a:t>CUMAC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24200" y="2045656"/>
            <a:ext cx="29289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latin typeface="Arial" pitchFamily="34" charset="0"/>
                <a:cs typeface="Arial" pitchFamily="34" charset="0"/>
              </a:rPr>
              <a:t>Différences entre 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 rot="10800000">
            <a:off x="2974834" y="1771075"/>
            <a:ext cx="535804" cy="365172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 rot="5400000">
            <a:off x="4398067" y="3070218"/>
            <a:ext cx="495506" cy="1588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5621659" y="1554481"/>
            <a:ext cx="550035" cy="433188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323528" y="1124744"/>
            <a:ext cx="335755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Consommations réelles ou estimées</a:t>
            </a: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1142976" y="3318765"/>
            <a:ext cx="707236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b="1" i="0" u="sng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CONSOMMATION</a:t>
            </a:r>
            <a:r>
              <a:rPr kumimoji="0" lang="fr-FR" b="1" i="0" u="sng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D’ENERGIE PRIMAIRE</a:t>
            </a:r>
            <a:endParaRPr kumimoji="0" lang="fr-FR" b="1" i="0" u="sng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Calcul « officiel » « réglementé ».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Le résultat obtenu au cours d’un calcul ne peut 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en aucun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cas être comparé à 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latin typeface="Calibri" pitchFamily="34" charset="0"/>
                <a:ea typeface="Times New Roman" pitchFamily="18" charset="0"/>
                <a:cs typeface="Times New Roman" pitchFamily="18" charset="0"/>
              </a:rPr>
              <a:t>une valeur en kWh</a:t>
            </a:r>
            <a:endParaRPr kumimoji="0" lang="fr-FR" b="1" i="0" u="sng" strike="noStrike" cap="none" normalizeH="0" baseline="0" dirty="0" smtClean="0">
              <a:ln>
                <a:noFill/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357818" y="1124744"/>
            <a:ext cx="37861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latin typeface="Arial" pitchFamily="34" charset="0"/>
                <a:cs typeface="Arial" pitchFamily="34" charset="0"/>
              </a:rPr>
              <a:t>Certificats d’Economies d’Energies (CEE)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</p:spPr>
        <p:txBody>
          <a:bodyPr/>
          <a:lstStyle/>
          <a:p>
            <a:r>
              <a:rPr lang="fr-FR" dirty="0" smtClean="0"/>
              <a:t>Module EE 5.1</a:t>
            </a:r>
            <a:endParaRPr lang="fr-FR" dirty="0"/>
          </a:p>
        </p:txBody>
      </p:sp>
      <p:pic>
        <p:nvPicPr>
          <p:cNvPr id="20" name="Image 19" descr="banniere copi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" y="0"/>
            <a:ext cx="3059832" cy="6871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6C42BEA-A4C8-41DC-BB38-6AA9F8180C61}" type="slidenum">
              <a:rPr lang="fr-FR" smtClean="0">
                <a:latin typeface="Arial" pitchFamily="34" charset="0"/>
                <a:cs typeface="Arial" pitchFamily="34" charset="0"/>
              </a:rPr>
              <a:pPr algn="r"/>
              <a:t>4</a:t>
            </a:fld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971600" y="620688"/>
            <a:ext cx="7072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EVALUATION RAPIDE</a:t>
            </a:r>
            <a:endParaRPr lang="fr-FR" sz="2000" b="1" u="sng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002411"/>
              </p:ext>
            </p:extLst>
          </p:nvPr>
        </p:nvGraphicFramePr>
        <p:xfrm>
          <a:off x="2349501" y="1639888"/>
          <a:ext cx="4294201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Équation" r:id="rId4" imgW="2577960" imgH="215640" progId="Equation.3">
                  <p:embed/>
                </p:oleObj>
              </mc:Choice>
              <mc:Fallback>
                <p:oleObj name="Équation" r:id="rId4" imgW="257796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9501" y="1639888"/>
                        <a:ext cx="4294201" cy="3667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95536" y="2631575"/>
            <a:ext cx="81369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Exemple</a:t>
            </a:r>
            <a:r>
              <a:rPr kumimoji="0" lang="fr-FR" b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:	Ventilateur de puissance électrique de 5 kW</a:t>
            </a:r>
            <a:endParaRPr kumimoji="0" lang="fr-FR" b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Temps de fonctionnement :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8h/jour	</a:t>
            </a:r>
            <a:r>
              <a:rPr kumimoji="0" lang="fr-FR" b="1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fr-FR" b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30 jours/mois    sur 1an</a:t>
            </a:r>
            <a:endParaRPr kumimoji="0" lang="fr-FR" b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9557861"/>
              </p:ext>
            </p:extLst>
          </p:nvPr>
        </p:nvGraphicFramePr>
        <p:xfrm>
          <a:off x="2840052" y="3893459"/>
          <a:ext cx="380365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Équation" r:id="rId6" imgW="2489040" imgH="228600" progId="Equation.3">
                  <p:embed/>
                </p:oleObj>
              </mc:Choice>
              <mc:Fallback>
                <p:oleObj name="Équation" r:id="rId6" imgW="248904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0052" y="3893459"/>
                        <a:ext cx="380365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</p:spPr>
        <p:txBody>
          <a:bodyPr/>
          <a:lstStyle/>
          <a:p>
            <a:r>
              <a:rPr lang="fr-FR" dirty="0" smtClean="0"/>
              <a:t>Module EE 5.1</a:t>
            </a:r>
            <a:endParaRPr lang="fr-FR" dirty="0"/>
          </a:p>
        </p:txBody>
      </p:sp>
      <p:pic>
        <p:nvPicPr>
          <p:cNvPr id="12" name="Image 11" descr="banniere copie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9832" cy="6871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6C42BEA-A4C8-41DC-BB38-6AA9F8180C61}" type="slidenum">
              <a:rPr lang="fr-FR" smtClean="0"/>
              <a:pPr algn="r"/>
              <a:t>5</a:t>
            </a:fld>
            <a:endParaRPr lang="fr-FR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33872" y="1058253"/>
            <a:ext cx="835292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Toutefois, on peut aller plus loin dans l’évaluation des consommations connaissant d’autres paramètres, tels que 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</a:p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les températures extérieure et intérieure de base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L’évolution de la température extérieure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Le rendement des systèmes de production, distribution, régulation et émission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La structure du bâtiment étudié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2627114"/>
              </p:ext>
            </p:extLst>
          </p:nvPr>
        </p:nvGraphicFramePr>
        <p:xfrm>
          <a:off x="1255712" y="3386298"/>
          <a:ext cx="1868488" cy="7265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Équation" r:id="rId4" imgW="685800" imgH="431640" progId="Equation.3">
                  <p:embed/>
                </p:oleObj>
              </mc:Choice>
              <mc:Fallback>
                <p:oleObj name="Équation" r:id="rId4" imgW="68580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5712" y="3386298"/>
                        <a:ext cx="1868488" cy="7265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736110" y="3386298"/>
            <a:ext cx="4980851" cy="77457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1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b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B</a:t>
            </a:r>
            <a:r>
              <a:rPr kumimoji="0" lang="fr-FR" b="0" u="none" strike="noStrike" cap="none" normalizeH="0" baseline="-2500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ch</a:t>
            </a:r>
            <a:r>
              <a:rPr kumimoji="0" lang="fr-FR" b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: Besoins annuels de chauffage</a:t>
            </a:r>
          </a:p>
          <a:p>
            <a:pPr marL="0" marR="0" lvl="1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b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R</a:t>
            </a:r>
            <a:r>
              <a:rPr kumimoji="0" lang="fr-FR" b="0" u="none" strike="noStrike" cap="none" normalizeH="0" baseline="-2500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ch</a:t>
            </a:r>
            <a:r>
              <a:rPr kumimoji="0" lang="fr-FR" b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: Rendement moyen annuel de l'installation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1475656" y="4293096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En [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kWh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/an]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</p:spPr>
        <p:txBody>
          <a:bodyPr/>
          <a:lstStyle/>
          <a:p>
            <a:r>
              <a:rPr lang="fr-FR" dirty="0" smtClean="0"/>
              <a:t>Module EE 5.1</a:t>
            </a:r>
            <a:endParaRPr lang="fr-FR" dirty="0"/>
          </a:p>
        </p:txBody>
      </p:sp>
      <p:pic>
        <p:nvPicPr>
          <p:cNvPr id="11" name="Image 10" descr="banniere copie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273" y="0"/>
            <a:ext cx="3059832" cy="6871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6C42BEA-A4C8-41DC-BB38-6AA9F8180C61}" type="slidenum">
              <a:rPr lang="fr-FR" smtClean="0"/>
              <a:pPr algn="r"/>
              <a:t>6</a:t>
            </a:fld>
            <a:endParaRPr lang="fr-FR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55576" y="836712"/>
            <a:ext cx="7488832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904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Plusieurs difficultés doivent être surmontées pour que ces formulations soient réalistes 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</a:p>
          <a:p>
            <a:pPr marL="0" marR="0" lvl="0" indent="904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 eaLnBrk="0" hangingPunct="0">
              <a:buFontTx/>
              <a:buChar char="-"/>
            </a:pPr>
            <a:r>
              <a:rPr kumimoji="0" lang="fr-FR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Prendre en compte de manière réaliste l'occupation intermittente des locaux,</a:t>
            </a:r>
          </a:p>
          <a:p>
            <a:pPr algn="just" eaLnBrk="0" hangingPunct="0">
              <a:buFontTx/>
              <a:buChar char="-"/>
            </a:pPr>
            <a:r>
              <a:rPr kumimoji="0" lang="fr-FR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Mieux prendre en compte les économies engendrées par les systèmes 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</a:t>
            </a:r>
            <a:r>
              <a:rPr kumimoji="0" lang="fr-FR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gestion.</a:t>
            </a:r>
          </a:p>
          <a:p>
            <a:pPr algn="just" eaLnBrk="0" hangingPunct="0">
              <a:buFontTx/>
              <a:buChar char="-"/>
            </a:pPr>
            <a:endParaRPr lang="fr-FR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 eaLnBrk="0" hangingPunct="0">
              <a:buFontTx/>
              <a:buChar char="-"/>
            </a:pPr>
            <a:endParaRPr kumimoji="0" lang="fr-FR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 outre, si le chauffage est à dominante électrique, le passage des kWh à des euros pose le problème des différents tarifs </a:t>
            </a:r>
            <a:r>
              <a:rPr kumimoji="0" lang="fr-FR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horo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-saisonniers qu'il faut pondérer afin de formuler des tarifs moyens annuels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.</a:t>
            </a:r>
          </a:p>
        </p:txBody>
      </p:sp>
      <p:sp>
        <p:nvSpPr>
          <p:cNvPr id="7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</p:spPr>
        <p:txBody>
          <a:bodyPr/>
          <a:lstStyle/>
          <a:p>
            <a:r>
              <a:rPr lang="fr-FR" dirty="0" smtClean="0"/>
              <a:t>Module EE 5.1</a:t>
            </a:r>
            <a:endParaRPr lang="fr-FR" dirty="0"/>
          </a:p>
        </p:txBody>
      </p:sp>
      <p:pic>
        <p:nvPicPr>
          <p:cNvPr id="8" name="Image 7" descr="banniere copi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9832" cy="6871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6C42BEA-A4C8-41DC-BB38-6AA9F8180C61}" type="slidenum">
              <a:rPr lang="fr-FR" smtClean="0"/>
              <a:pPr algn="r"/>
              <a:t>7</a:t>
            </a:fld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058882" y="348625"/>
            <a:ext cx="7383394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PRINCIPE DE CALCUL</a:t>
            </a:r>
            <a:endParaRPr lang="fr-FR" sz="2000" b="1" u="sng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4223401"/>
              </p:ext>
            </p:extLst>
          </p:nvPr>
        </p:nvGraphicFramePr>
        <p:xfrm>
          <a:off x="2555776" y="1003091"/>
          <a:ext cx="3484562" cy="569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Équation" r:id="rId4" imgW="2031840" imgH="393480" progId="Equation.3">
                  <p:embed/>
                </p:oleObj>
              </mc:Choice>
              <mc:Fallback>
                <p:oleObj name="Équation" r:id="rId4" imgW="203184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1003091"/>
                        <a:ext cx="3484562" cy="5690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6544634" y="1015660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latin typeface="Arial" pitchFamily="34" charset="0"/>
                <a:cs typeface="Arial" pitchFamily="34" charset="0"/>
              </a:rPr>
              <a:t>En [</a:t>
            </a:r>
            <a:r>
              <a:rPr lang="de-DE" b="1" dirty="0" err="1" smtClean="0">
                <a:latin typeface="Arial" pitchFamily="34" charset="0"/>
                <a:cs typeface="Arial" pitchFamily="34" charset="0"/>
              </a:rPr>
              <a:t>kWh</a:t>
            </a:r>
            <a:r>
              <a:rPr lang="de-DE" b="1" dirty="0" smtClean="0">
                <a:latin typeface="Arial" pitchFamily="34" charset="0"/>
                <a:cs typeface="Arial" pitchFamily="34" charset="0"/>
              </a:rPr>
              <a:t>/an]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7158" y="1926381"/>
            <a:ext cx="80724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u="sng" dirty="0" smtClean="0">
                <a:latin typeface="Arial" pitchFamily="34" charset="0"/>
                <a:cs typeface="Arial" pitchFamily="34" charset="0"/>
              </a:rPr>
              <a:t>DP :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déperditions moyennes du local ou de la zone considérée, [W/K]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7158" y="2297454"/>
            <a:ext cx="8786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u="sng" dirty="0" smtClean="0">
                <a:latin typeface="Arial" pitchFamily="34" charset="0"/>
                <a:cs typeface="Arial" pitchFamily="34" charset="0"/>
              </a:rPr>
              <a:t>DR :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déperditions moyennes liées au renouvellement d'air et à la perméabilité de l'enveloppe [W/K]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14546" y="2915652"/>
            <a:ext cx="52863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DR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peut aussi se décliner en </a:t>
            </a:r>
            <a:r>
              <a:rPr lang="fr-FR" b="1" i="1" dirty="0" smtClean="0">
                <a:latin typeface="Arial" pitchFamily="34" charset="0"/>
                <a:cs typeface="Arial" pitchFamily="34" charset="0"/>
              </a:rPr>
              <a:t>DR</a:t>
            </a:r>
            <a:r>
              <a:rPr lang="fr-FR" b="1" i="1" baseline="-25000" dirty="0" smtClean="0">
                <a:latin typeface="Arial" pitchFamily="34" charset="0"/>
                <a:cs typeface="Arial" pitchFamily="34" charset="0"/>
              </a:rPr>
              <a:t>OCC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et </a:t>
            </a:r>
            <a:r>
              <a:rPr lang="fr-FR" b="1" i="1" dirty="0" smtClean="0">
                <a:latin typeface="Arial" pitchFamily="34" charset="0"/>
                <a:cs typeface="Arial" pitchFamily="34" charset="0"/>
              </a:rPr>
              <a:t>DR</a:t>
            </a:r>
            <a:r>
              <a:rPr lang="fr-FR" b="1" i="1" baseline="-25000" dirty="0" smtClean="0">
                <a:latin typeface="Arial" pitchFamily="34" charset="0"/>
                <a:cs typeface="Arial" pitchFamily="34" charset="0"/>
              </a:rPr>
              <a:t>INOCC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7158" y="3449582"/>
            <a:ext cx="8786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u="sng" dirty="0" err="1" smtClean="0">
                <a:latin typeface="Arial" pitchFamily="34" charset="0"/>
                <a:cs typeface="Arial" pitchFamily="34" charset="0"/>
              </a:rPr>
              <a:t>DJx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représente les degrés-jours de base x, où x représente la consigne de chauffage en période d'occupation 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7158" y="4078813"/>
            <a:ext cx="8715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« j »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est un facteur intégrant globalement l'intermittence du chauffage et les apports gratuits récupérés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</p:spPr>
        <p:txBody>
          <a:bodyPr/>
          <a:lstStyle/>
          <a:p>
            <a:r>
              <a:rPr lang="fr-FR" dirty="0" smtClean="0"/>
              <a:t>Module EE 5.1</a:t>
            </a:r>
            <a:endParaRPr lang="fr-FR" dirty="0"/>
          </a:p>
        </p:txBody>
      </p:sp>
      <p:pic>
        <p:nvPicPr>
          <p:cNvPr id="15" name="Image 14" descr="banniere copie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9832" cy="6871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6C42BEA-A4C8-41DC-BB38-6AA9F8180C61}" type="slidenum">
              <a:rPr lang="fr-FR" smtClean="0"/>
              <a:pPr algn="r"/>
              <a:t>8</a:t>
            </a:fld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643042" y="527902"/>
            <a:ext cx="55721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EVALUATION   de  DP</a:t>
            </a:r>
            <a:endParaRPr lang="fr-FR" sz="2000" u="sng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395536" y="1607312"/>
            <a:ext cx="785818" cy="79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252792" y="1392998"/>
            <a:ext cx="23574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Méthode par Ratio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53122" y="1392998"/>
            <a:ext cx="1143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En W/m</a:t>
            </a:r>
            <a:r>
              <a:rPr lang="fr-FR" b="1" baseline="30000" dirty="0" smtClean="0">
                <a:latin typeface="Arial" pitchFamily="34" charset="0"/>
                <a:cs typeface="Arial" pitchFamily="34" charset="0"/>
              </a:rPr>
              <a:t>3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395536" y="2464568"/>
            <a:ext cx="785818" cy="79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252792" y="2250254"/>
            <a:ext cx="23574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Méthode « G »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38742" y="2250254"/>
            <a:ext cx="564805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tabLst>
                <a:tab pos="1577975" algn="l"/>
              </a:tabLst>
            </a:pPr>
            <a:r>
              <a:rPr lang="fr-FR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G = 0,75 [W/m</a:t>
            </a:r>
            <a:r>
              <a:rPr lang="fr-FR" b="1" baseline="30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3</a:t>
            </a:r>
            <a:r>
              <a:rPr lang="fr-FR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.K] si habitation conforme à la RT </a:t>
            </a:r>
          </a:p>
          <a:p>
            <a:pPr marL="0" lvl="1" algn="just">
              <a:tabLst>
                <a:tab pos="1577975" algn="l"/>
              </a:tabLst>
            </a:pPr>
            <a:r>
              <a:rPr lang="fr-FR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G = 0,90 [W/m</a:t>
            </a:r>
            <a:r>
              <a:rPr lang="fr-FR" b="1" baseline="30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3</a:t>
            </a:r>
            <a:r>
              <a:rPr lang="fr-FR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.K] si habitation très bien isolée</a:t>
            </a:r>
          </a:p>
          <a:p>
            <a:pPr marL="0" lvl="1" algn="just">
              <a:tabLst>
                <a:tab pos="1577975" algn="l"/>
              </a:tabLst>
            </a:pPr>
            <a:r>
              <a:rPr lang="fr-FR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G = 1,00 [W/m</a:t>
            </a:r>
            <a:r>
              <a:rPr lang="fr-FR" b="1" baseline="30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3</a:t>
            </a:r>
            <a:r>
              <a:rPr lang="fr-FR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.K] si habitation bien isolée</a:t>
            </a:r>
          </a:p>
          <a:p>
            <a:pPr marL="0" lvl="1" algn="just">
              <a:tabLst>
                <a:tab pos="1577975" algn="l"/>
              </a:tabLst>
            </a:pPr>
            <a:r>
              <a:rPr lang="fr-FR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G = 1,20 [W/m</a:t>
            </a:r>
            <a:r>
              <a:rPr lang="fr-FR" b="1" baseline="30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3</a:t>
            </a:r>
            <a:r>
              <a:rPr lang="fr-FR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.K] si habitation mal isolée</a:t>
            </a:r>
          </a:p>
          <a:p>
            <a:pPr marL="0" lvl="1" algn="just">
              <a:tabLst>
                <a:tab pos="1577975" algn="l"/>
              </a:tabLst>
            </a:pPr>
            <a:r>
              <a:rPr lang="fr-FR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G = 1,40 [W/m</a:t>
            </a:r>
            <a:r>
              <a:rPr lang="fr-FR" b="1" baseline="30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3</a:t>
            </a:r>
            <a:r>
              <a:rPr lang="fr-FR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.K] si habitation non isolée</a:t>
            </a:r>
            <a:r>
              <a:rPr lang="fr-FR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endParaRPr lang="fr-FR" dirty="0">
              <a:latin typeface="Arial" pitchFamily="34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896130" y="1392998"/>
            <a:ext cx="23574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De 30 à 60 W/m</a:t>
            </a:r>
            <a:r>
              <a:rPr lang="fr-FR" b="1" baseline="30000" dirty="0" smtClean="0">
                <a:latin typeface="Arial" pitchFamily="34" charset="0"/>
                <a:cs typeface="Arial" pitchFamily="34" charset="0"/>
              </a:rPr>
              <a:t>3</a:t>
            </a:r>
            <a:endParaRPr lang="fr-FR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896130" y="1750188"/>
            <a:ext cx="23574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De 75 à 150 W/m²</a:t>
            </a:r>
            <a:endParaRPr lang="fr-FR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753122" y="1750188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b="1" dirty="0" smtClean="0">
                <a:latin typeface="Arial" pitchFamily="34" charset="0"/>
                <a:cs typeface="Arial" pitchFamily="34" charset="0"/>
              </a:rPr>
              <a:t>En W/m²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177947" y="4175308"/>
            <a:ext cx="1892506" cy="369332"/>
          </a:xfrm>
          <a:prstGeom prst="rect">
            <a:avLst/>
          </a:prstGeom>
          <a:ln w="22225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DP = G x V x </a:t>
            </a:r>
            <a:r>
              <a:rPr lang="nl-NL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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T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843609" y="4175308"/>
            <a:ext cx="21958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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T = (</a:t>
            </a:r>
            <a:r>
              <a:rPr lang="fr-FR" b="1" dirty="0" err="1" smtClean="0">
                <a:latin typeface="Arial" pitchFamily="34" charset="0"/>
                <a:cs typeface="Arial" pitchFamily="34" charset="0"/>
              </a:rPr>
              <a:t>Tamb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fr-FR" b="1" dirty="0" err="1" smtClean="0">
                <a:latin typeface="Arial" pitchFamily="34" charset="0"/>
                <a:cs typeface="Arial" pitchFamily="34" charset="0"/>
              </a:rPr>
              <a:t>Text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)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</p:spPr>
        <p:txBody>
          <a:bodyPr/>
          <a:lstStyle/>
          <a:p>
            <a:r>
              <a:rPr lang="fr-FR" dirty="0" smtClean="0"/>
              <a:t>Module EE 5.1</a:t>
            </a:r>
            <a:endParaRPr lang="fr-FR" dirty="0"/>
          </a:p>
        </p:txBody>
      </p:sp>
      <p:pic>
        <p:nvPicPr>
          <p:cNvPr id="19" name="Image 18" descr="banniere copi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090" y="0"/>
            <a:ext cx="3059832" cy="6871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6C42BEA-A4C8-41DC-BB38-6AA9F8180C61}" type="slidenum">
              <a:rPr lang="fr-FR" smtClean="0"/>
              <a:pPr algn="r"/>
              <a:t>9</a:t>
            </a:fld>
            <a:endParaRPr lang="fr-FR" dirty="0"/>
          </a:p>
        </p:txBody>
      </p:sp>
      <p:cxnSp>
        <p:nvCxnSpPr>
          <p:cNvPr id="16" name="Connecteur droit avec flèche 15"/>
          <p:cNvCxnSpPr/>
          <p:nvPr/>
        </p:nvCxnSpPr>
        <p:spPr>
          <a:xfrm>
            <a:off x="611560" y="546970"/>
            <a:ext cx="785818" cy="79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1468816" y="332656"/>
            <a:ext cx="32861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Méthode « GV » (ex RT88)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Connecteur droit avec flèche 18"/>
          <p:cNvCxnSpPr/>
          <p:nvPr/>
        </p:nvCxnSpPr>
        <p:spPr>
          <a:xfrm>
            <a:off x="611560" y="1051026"/>
            <a:ext cx="785818" cy="79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1468816" y="836712"/>
            <a:ext cx="59293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Méthode réglementaire : EN 12831 par logiciel agréé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54568" y="1481364"/>
            <a:ext cx="1857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Tient compte :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683394" y="1481364"/>
            <a:ext cx="371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Déperditions surfaciques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683394" y="1982570"/>
            <a:ext cx="371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Déperditions linéiques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683394" y="2483776"/>
            <a:ext cx="371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Déperditions par RA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Connecteur droit avec flèche 12"/>
          <p:cNvCxnSpPr/>
          <p:nvPr/>
        </p:nvCxnSpPr>
        <p:spPr>
          <a:xfrm>
            <a:off x="468684" y="3165072"/>
            <a:ext cx="785818" cy="79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325940" y="2950758"/>
            <a:ext cx="23574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Autres méthodes: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240198" y="2981200"/>
            <a:ext cx="17101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/>
              <a:t> DP = G1 × V </a:t>
            </a:r>
            <a:endParaRPr lang="fr-FR" b="1" dirty="0"/>
          </a:p>
        </p:txBody>
      </p:sp>
      <p:sp>
        <p:nvSpPr>
          <p:cNvPr id="18" name="Rectangle 17"/>
          <p:cNvSpPr/>
          <p:nvPr/>
        </p:nvSpPr>
        <p:spPr>
          <a:xfrm>
            <a:off x="6429832" y="2946023"/>
            <a:ext cx="2030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/>
              <a:t> DP = </a:t>
            </a:r>
            <a:r>
              <a:rPr lang="fr-FR" b="1" dirty="0" err="1" smtClean="0"/>
              <a:t>U</a:t>
            </a:r>
            <a:r>
              <a:rPr lang="fr-FR" b="1" baseline="-25000" dirty="0" err="1" smtClean="0"/>
              <a:t>bat</a:t>
            </a:r>
            <a:r>
              <a:rPr lang="fr-FR" b="1" dirty="0" smtClean="0"/>
              <a:t> × </a:t>
            </a:r>
            <a:r>
              <a:rPr lang="fr-FR" b="1" dirty="0" err="1" smtClean="0"/>
              <a:t>S</a:t>
            </a:r>
            <a:r>
              <a:rPr lang="fr-FR" b="1" baseline="-25000" dirty="0" err="1" smtClean="0"/>
              <a:t>bat</a:t>
            </a:r>
            <a:r>
              <a:rPr lang="fr-FR" b="1" dirty="0" smtClean="0"/>
              <a:t> </a:t>
            </a:r>
            <a:endParaRPr lang="fr-FR" b="1" dirty="0"/>
          </a:p>
        </p:txBody>
      </p:sp>
      <p:sp>
        <p:nvSpPr>
          <p:cNvPr id="25" name="Rectangle 24"/>
          <p:cNvSpPr/>
          <p:nvPr/>
        </p:nvSpPr>
        <p:spPr>
          <a:xfrm>
            <a:off x="254370" y="3501008"/>
            <a:ext cx="6429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u="sng" dirty="0" smtClean="0">
                <a:latin typeface="Arial" pitchFamily="34" charset="0"/>
                <a:cs typeface="Arial" pitchFamily="34" charset="0"/>
              </a:rPr>
              <a:t>G1 :</a:t>
            </a:r>
            <a:endParaRPr lang="fr-FR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040188" y="3501008"/>
            <a:ext cx="50006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Ancienne valeur de la RT88 concernant les bâtiments autre que d’habitation 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398038" y="3501008"/>
            <a:ext cx="1428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En W/m</a:t>
            </a:r>
            <a:r>
              <a:rPr lang="fr-FR" b="1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.K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54370" y="4221088"/>
            <a:ext cx="857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u="sng" dirty="0" err="1" smtClean="0">
                <a:latin typeface="Arial" pitchFamily="34" charset="0"/>
                <a:cs typeface="Arial" pitchFamily="34" charset="0"/>
              </a:rPr>
              <a:t>Ubat</a:t>
            </a:r>
            <a:r>
              <a:rPr lang="fr-FR" b="1" u="sng" dirty="0" smtClean="0">
                <a:latin typeface="Arial" pitchFamily="34" charset="0"/>
                <a:cs typeface="Arial" pitchFamily="34" charset="0"/>
              </a:rPr>
              <a:t> :</a:t>
            </a:r>
            <a:endParaRPr lang="fr-FR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11626" y="4221088"/>
            <a:ext cx="32861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Valeur actuelle de la RT2005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111626" y="4525111"/>
            <a:ext cx="4000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Définit le niveau d’isolation du bâti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398038" y="4221088"/>
            <a:ext cx="1428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En W/m</a:t>
            </a:r>
            <a:r>
              <a:rPr lang="fr-FR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.K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</p:spPr>
        <p:txBody>
          <a:bodyPr/>
          <a:lstStyle/>
          <a:p>
            <a:r>
              <a:rPr lang="fr-FR" dirty="0" smtClean="0"/>
              <a:t>Module EE 5.1</a:t>
            </a:r>
            <a:endParaRPr lang="fr-FR" dirty="0"/>
          </a:p>
        </p:txBody>
      </p:sp>
      <p:pic>
        <p:nvPicPr>
          <p:cNvPr id="33" name="Image 32" descr="banniere copi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0822"/>
            <a:ext cx="3059832" cy="6871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6C42BEA-A4C8-41DC-BB38-6AA9F8180C61}" type="slidenum">
              <a:rPr lang="fr-FR" smtClean="0"/>
              <a:pPr algn="r"/>
              <a:t>10</a:t>
            </a:fld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785918" y="260648"/>
            <a:ext cx="55721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u="sng" cap="all" dirty="0" smtClean="0">
                <a:latin typeface="Arial" pitchFamily="34" charset="0"/>
                <a:cs typeface="Arial" pitchFamily="34" charset="0"/>
              </a:rPr>
              <a:t>Evaluation</a:t>
            </a:r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  de  DR</a:t>
            </a:r>
            <a:endParaRPr lang="fr-FR" sz="2000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24377" y="3194392"/>
            <a:ext cx="2817502" cy="369332"/>
          </a:xfrm>
          <a:prstGeom prst="rect">
            <a:avLst/>
          </a:prstGeom>
          <a:ln w="25400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algn="ctr">
              <a:spcBef>
                <a:spcPct val="30000"/>
              </a:spcBef>
            </a:pPr>
            <a:r>
              <a:rPr kumimoji="1" lang="fr-FR" b="1" dirty="0" smtClean="0">
                <a:latin typeface="Arial" pitchFamily="34" charset="0"/>
                <a:cs typeface="Arial" pitchFamily="34" charset="0"/>
              </a:rPr>
              <a:t>D</a:t>
            </a:r>
            <a:r>
              <a:rPr kumimoji="1" lang="fr-FR" b="1" baseline="-25000" dirty="0" smtClean="0">
                <a:latin typeface="Arial" pitchFamily="34" charset="0"/>
                <a:cs typeface="Arial" pitchFamily="34" charset="0"/>
              </a:rPr>
              <a:t>RA</a:t>
            </a:r>
            <a:r>
              <a:rPr kumimoji="1" lang="fr-FR" b="1" dirty="0" smtClean="0">
                <a:latin typeface="Arial" pitchFamily="34" charset="0"/>
                <a:cs typeface="Arial" pitchFamily="34" charset="0"/>
              </a:rPr>
              <a:t> = 0,34 x </a:t>
            </a:r>
            <a:r>
              <a:rPr kumimoji="1" lang="fr-FR" b="1" dirty="0" err="1" smtClean="0">
                <a:latin typeface="Arial" pitchFamily="34" charset="0"/>
                <a:cs typeface="Arial" pitchFamily="34" charset="0"/>
              </a:rPr>
              <a:t>qv</a:t>
            </a:r>
            <a:r>
              <a:rPr kumimoji="1" lang="fr-FR" b="1" dirty="0" smtClean="0">
                <a:latin typeface="Arial" pitchFamily="34" charset="0"/>
                <a:cs typeface="Arial" pitchFamily="34" charset="0"/>
              </a:rPr>
              <a:t> x (ti – te)</a:t>
            </a:r>
            <a:endParaRPr kumimoji="1" lang="fr-FR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928662" y="1117162"/>
            <a:ext cx="785818" cy="79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785918" y="902848"/>
            <a:ext cx="3143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u="sng" dirty="0" smtClean="0">
                <a:latin typeface="Arial" pitchFamily="34" charset="0"/>
                <a:cs typeface="Arial" pitchFamily="34" charset="0"/>
              </a:rPr>
              <a:t>Méthode du taux de RA :</a:t>
            </a:r>
            <a:endParaRPr lang="fr-FR" u="sng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928662" y="2317412"/>
            <a:ext cx="785818" cy="79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785918" y="2103098"/>
            <a:ext cx="27860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u="sng" dirty="0" smtClean="0">
                <a:latin typeface="Arial" pitchFamily="34" charset="0"/>
                <a:cs typeface="Arial" pitchFamily="34" charset="0"/>
              </a:rPr>
              <a:t>Méthode Simplifiée :</a:t>
            </a:r>
            <a:endParaRPr lang="fr-FR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00628" y="902848"/>
            <a:ext cx="2857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0,5 à 1,5 V/h en Habitat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00628" y="1331476"/>
            <a:ext cx="371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0,5 à ___ V/h suivant bâtiment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43042" y="1331476"/>
            <a:ext cx="3118482" cy="369332"/>
          </a:xfrm>
          <a:prstGeom prst="rect">
            <a:avLst/>
          </a:prstGeom>
          <a:ln w="25400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algn="ctr">
              <a:spcBef>
                <a:spcPct val="30000"/>
              </a:spcBef>
            </a:pPr>
            <a:r>
              <a:rPr kumimoji="1" lang="fr-FR" b="1" dirty="0" smtClean="0">
                <a:latin typeface="Arial" pitchFamily="34" charset="0"/>
                <a:cs typeface="Arial" pitchFamily="34" charset="0"/>
              </a:rPr>
              <a:t>D</a:t>
            </a:r>
            <a:r>
              <a:rPr kumimoji="1" lang="fr-FR" b="1" baseline="-25000" dirty="0" smtClean="0">
                <a:latin typeface="Arial" pitchFamily="34" charset="0"/>
                <a:cs typeface="Arial" pitchFamily="34" charset="0"/>
              </a:rPr>
              <a:t>RA</a:t>
            </a:r>
            <a:r>
              <a:rPr kumimoji="1" lang="fr-FR" b="1" dirty="0" smtClean="0">
                <a:latin typeface="Arial" pitchFamily="34" charset="0"/>
                <a:cs typeface="Arial" pitchFamily="34" charset="0"/>
              </a:rPr>
              <a:t> = Taux </a:t>
            </a:r>
            <a:r>
              <a:rPr kumimoji="1" lang="fr-FR" b="1" baseline="-25000" dirty="0" smtClean="0">
                <a:latin typeface="Arial" pitchFamily="34" charset="0"/>
                <a:cs typeface="Arial" pitchFamily="34" charset="0"/>
              </a:rPr>
              <a:t>RA</a:t>
            </a:r>
            <a:r>
              <a:rPr kumimoji="1" lang="fr-FR" b="1" dirty="0" smtClean="0">
                <a:latin typeface="Arial" pitchFamily="34" charset="0"/>
                <a:cs typeface="Arial" pitchFamily="34" charset="0"/>
              </a:rPr>
              <a:t> x V  x (ti – te)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85984" y="2543868"/>
            <a:ext cx="6357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Détermination des débits de RA suivant textes officiels</a:t>
            </a:r>
          </a:p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RSDT, CODE DU TRAVAIL, DDSV, arrêté du 24/03/82 …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928662" y="4183124"/>
            <a:ext cx="785818" cy="79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785918" y="3968810"/>
            <a:ext cx="27860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u="sng" dirty="0" smtClean="0">
                <a:latin typeface="Arial" pitchFamily="34" charset="0"/>
                <a:cs typeface="Arial" pitchFamily="34" charset="0"/>
              </a:rPr>
              <a:t>Méthode Exacte :</a:t>
            </a:r>
            <a:endParaRPr lang="fr-FR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929058" y="3968810"/>
            <a:ext cx="3172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EN 12831 par logiciel agréé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353954" y="4283804"/>
            <a:ext cx="6250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Tient compte du RA réglementé et des infiltrations d’air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</p:spPr>
        <p:txBody>
          <a:bodyPr/>
          <a:lstStyle/>
          <a:p>
            <a:r>
              <a:rPr lang="fr-FR" dirty="0" smtClean="0"/>
              <a:t>Module EE 5.1</a:t>
            </a:r>
            <a:endParaRPr lang="fr-FR" dirty="0"/>
          </a:p>
        </p:txBody>
      </p:sp>
      <p:pic>
        <p:nvPicPr>
          <p:cNvPr id="21" name="Image 20" descr="banniere copi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420"/>
            <a:ext cx="3059832" cy="6871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6C42BEA-A4C8-41DC-BB38-6AA9F8180C61}" type="slidenum">
              <a:rPr lang="fr-FR" smtClean="0"/>
              <a:pPr algn="r"/>
              <a:t>11</a:t>
            </a:fld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763688" y="476672"/>
            <a:ext cx="55721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u="sng" cap="all" dirty="0" smtClean="0">
                <a:latin typeface="Arial" pitchFamily="34" charset="0"/>
                <a:cs typeface="Arial" pitchFamily="34" charset="0"/>
              </a:rPr>
              <a:t>Evaluation</a:t>
            </a:r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   de  </a:t>
            </a:r>
            <a:r>
              <a:rPr lang="fr-FR" sz="2000" b="1" u="sng" dirty="0" err="1" smtClean="0">
                <a:latin typeface="Arial" pitchFamily="34" charset="0"/>
                <a:cs typeface="Arial" pitchFamily="34" charset="0"/>
              </a:rPr>
              <a:t>DJx</a:t>
            </a:r>
            <a:endParaRPr lang="fr-FR" sz="2000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1472" y="1052736"/>
            <a:ext cx="81153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>
                <a:latin typeface="Arial" pitchFamily="34" charset="0"/>
                <a:cs typeface="Arial" pitchFamily="34" charset="0"/>
              </a:rPr>
              <a:t>Au sens du  « 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Cahier des Clauses Techniques Générales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applicables aux marchés d'exploitation de chauffage avec ou sans gros entretien des installations publics » (Brochure J.O. n° 2008), on entend par </a:t>
            </a:r>
            <a:r>
              <a:rPr lang="fr-FR" b="1" u="sng" dirty="0" smtClean="0">
                <a:latin typeface="Arial" pitchFamily="34" charset="0"/>
                <a:cs typeface="Arial" pitchFamily="34" charset="0"/>
              </a:rPr>
              <a:t>degrés-jours de base x (</a:t>
            </a:r>
            <a:r>
              <a:rPr lang="fr-FR" b="1" u="sng" dirty="0" err="1" smtClean="0">
                <a:latin typeface="Arial" pitchFamily="34" charset="0"/>
                <a:cs typeface="Arial" pitchFamily="34" charset="0"/>
              </a:rPr>
              <a:t>DJx</a:t>
            </a:r>
            <a:r>
              <a:rPr lang="fr-FR" b="1" u="sng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la valeur moyenne sur la journée considérée de l'écart positif entre la température extérieure et la valeur x exprimée en degrés Celsius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28662" y="3286725"/>
            <a:ext cx="7358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latin typeface="Arial" pitchFamily="34" charset="0"/>
                <a:cs typeface="Arial" pitchFamily="34" charset="0"/>
              </a:rPr>
              <a:t>Les Degrés-Jours Unifiés (DJU) sont définis comme étant les degrés-jours calculés pour la base x = 18 [°C].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</p:spPr>
        <p:txBody>
          <a:bodyPr/>
          <a:lstStyle/>
          <a:p>
            <a:r>
              <a:rPr lang="fr-FR" dirty="0" smtClean="0"/>
              <a:t>Module EE 5.1</a:t>
            </a:r>
            <a:endParaRPr lang="fr-FR" dirty="0"/>
          </a:p>
        </p:txBody>
      </p:sp>
      <p:pic>
        <p:nvPicPr>
          <p:cNvPr id="10" name="Image 9" descr="banniere copi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9832" cy="6871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6C42BEA-A4C8-41DC-BB38-6AA9F8180C61}" type="slidenum">
              <a:rPr lang="fr-FR" smtClean="0"/>
              <a:pPr algn="r"/>
              <a:t>12</a:t>
            </a:fld>
            <a:endParaRPr lang="fr-FR" dirty="0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2499806"/>
              </p:ext>
            </p:extLst>
          </p:nvPr>
        </p:nvGraphicFramePr>
        <p:xfrm>
          <a:off x="1403648" y="1637150"/>
          <a:ext cx="2808288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Équation" r:id="rId4" imgW="1409400" imgH="393480" progId="Equation.3">
                  <p:embed/>
                </p:oleObj>
              </mc:Choice>
              <mc:Fallback>
                <p:oleObj name="Équation" r:id="rId4" imgW="140940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1637150"/>
                        <a:ext cx="2808288" cy="773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11584" y="2717270"/>
            <a:ext cx="4396520" cy="68223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none" lIns="18000" tIns="0" rIns="1800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b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T</a:t>
            </a:r>
            <a:r>
              <a:rPr kumimoji="0" lang="fr-FR" b="0" u="none" strike="noStrike" cap="none" normalizeH="0" baseline="-2500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MIN</a:t>
            </a:r>
            <a:r>
              <a:rPr kumimoji="0" lang="fr-FR" b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: température minimale de la journée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b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T</a:t>
            </a:r>
            <a:r>
              <a:rPr kumimoji="0" lang="fr-FR" b="0" u="none" strike="noStrike" cap="none" normalizeH="0" baseline="-2500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MAX</a:t>
            </a:r>
            <a:r>
              <a:rPr kumimoji="0" lang="fr-FR" b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: température maximale de la journée</a:t>
            </a:r>
          </a:p>
        </p:txBody>
      </p:sp>
      <p:pic>
        <p:nvPicPr>
          <p:cNvPr id="7" name="Image 6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64088" y="1252791"/>
            <a:ext cx="350490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5483529" y="4157430"/>
            <a:ext cx="32032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u="sng" dirty="0" smtClean="0">
                <a:latin typeface="Arial" pitchFamily="34" charset="0"/>
                <a:cs typeface="Arial" pitchFamily="34" charset="0"/>
              </a:rPr>
              <a:t>Exemple de relevés journaliers</a:t>
            </a:r>
            <a:endParaRPr lang="fr-FR" sz="16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507510" y="1052736"/>
            <a:ext cx="45005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000" b="1" i="0" u="sng" strike="noStrike" cap="none" normalizeH="0" baseline="0" dirty="0" smtClean="0">
                <a:ln>
                  <a:noFill/>
                </a:ln>
                <a:latin typeface="Arial" pitchFamily="34" charset="0"/>
                <a:ea typeface="Times New Roman" pitchFamily="18" charset="0"/>
                <a:cs typeface="Arial" pitchFamily="34" charset="0"/>
              </a:rPr>
              <a:t>MÉTHODE MÉTÉO - FRANCE</a:t>
            </a:r>
            <a:endParaRPr kumimoji="0" lang="fr-FR" sz="2000" b="1" i="0" u="sng" strike="noStrike" cap="none" normalizeH="0" baseline="0" dirty="0" smtClean="0">
              <a:ln>
                <a:noFill/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</p:spPr>
        <p:txBody>
          <a:bodyPr/>
          <a:lstStyle/>
          <a:p>
            <a:r>
              <a:rPr lang="fr-FR" dirty="0" smtClean="0"/>
              <a:t>Module EE 5.1</a:t>
            </a:r>
            <a:endParaRPr lang="fr-FR" dirty="0"/>
          </a:p>
        </p:txBody>
      </p:sp>
      <p:pic>
        <p:nvPicPr>
          <p:cNvPr id="12" name="Image 11" descr="banniere copie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" y="0"/>
            <a:ext cx="3059832" cy="6871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6C42BEA-A4C8-41DC-BB38-6AA9F8180C61}" type="slidenum">
              <a:rPr lang="fr-FR" smtClean="0"/>
              <a:pPr algn="r"/>
              <a:t>13</a:t>
            </a:fld>
            <a:endParaRPr lang="fr-FR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9552" y="921494"/>
            <a:ext cx="764728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Pour les calculs de consommation, les formules utilisent un facteur « 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24 x DJ</a:t>
            </a:r>
            <a:r>
              <a:rPr kumimoji="0" lang="fr-FR" b="1" i="0" u="none" strike="noStrike" cap="none" normalizeH="0" baseline="-3000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» , qui 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s'exprime en degrés-heures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et qui correspond pour chaque journée à l'assimilation suivante</a:t>
            </a:r>
            <a:endParaRPr kumimoji="0" lang="fr-FR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Imag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132856"/>
            <a:ext cx="664373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</p:spPr>
        <p:txBody>
          <a:bodyPr/>
          <a:lstStyle/>
          <a:p>
            <a:r>
              <a:rPr lang="fr-FR" dirty="0" smtClean="0"/>
              <a:t>Module EE 5.1</a:t>
            </a:r>
            <a:endParaRPr lang="fr-FR" dirty="0"/>
          </a:p>
        </p:txBody>
      </p:sp>
      <p:pic>
        <p:nvPicPr>
          <p:cNvPr id="9" name="Image 8" descr="banniere copie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3059832" cy="6871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6C42BEA-A4C8-41DC-BB38-6AA9F8180C61}" type="slidenum">
              <a:rPr lang="fr-FR" smtClean="0"/>
              <a:pPr algn="r"/>
              <a:t>14</a:t>
            </a:fld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3780233"/>
              </p:ext>
            </p:extLst>
          </p:nvPr>
        </p:nvGraphicFramePr>
        <p:xfrm>
          <a:off x="611560" y="1588140"/>
          <a:ext cx="7596196" cy="285752"/>
        </p:xfrm>
        <a:graphic>
          <a:graphicData uri="http://schemas.openxmlformats.org/drawingml/2006/table">
            <a:tbl>
              <a:tblPr/>
              <a:tblGrid>
                <a:gridCol w="1357319"/>
                <a:gridCol w="571504"/>
                <a:gridCol w="528705"/>
                <a:gridCol w="429164"/>
                <a:gridCol w="533818"/>
                <a:gridCol w="429164"/>
                <a:gridCol w="429164"/>
                <a:gridCol w="436067"/>
                <a:gridCol w="526915"/>
                <a:gridCol w="533066"/>
                <a:gridCol w="429164"/>
                <a:gridCol w="429164"/>
                <a:gridCol w="533818"/>
                <a:gridCol w="429164"/>
              </a:tblGrid>
              <a:tr h="2857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i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SITE</a:t>
                      </a:r>
                    </a:p>
                  </a:txBody>
                  <a:tcPr marL="42296" marR="422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i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base</a:t>
                      </a:r>
                    </a:p>
                  </a:txBody>
                  <a:tcPr marL="42296" marR="422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i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01</a:t>
                      </a:r>
                    </a:p>
                  </a:txBody>
                  <a:tcPr marL="42296" marR="422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i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02</a:t>
                      </a:r>
                    </a:p>
                  </a:txBody>
                  <a:tcPr marL="42296" marR="422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i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03</a:t>
                      </a:r>
                    </a:p>
                  </a:txBody>
                  <a:tcPr marL="42296" marR="422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i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04</a:t>
                      </a:r>
                    </a:p>
                  </a:txBody>
                  <a:tcPr marL="42296" marR="422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i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05</a:t>
                      </a:r>
                    </a:p>
                  </a:txBody>
                  <a:tcPr marL="42296" marR="422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i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06</a:t>
                      </a:r>
                    </a:p>
                  </a:txBody>
                  <a:tcPr marL="42296" marR="422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i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07</a:t>
                      </a:r>
                    </a:p>
                  </a:txBody>
                  <a:tcPr marL="42296" marR="422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i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08</a:t>
                      </a:r>
                    </a:p>
                  </a:txBody>
                  <a:tcPr marL="42296" marR="422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i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09</a:t>
                      </a:r>
                    </a:p>
                  </a:txBody>
                  <a:tcPr marL="42296" marR="422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i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2296" marR="422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i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42296" marR="422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i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42296" marR="422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982141"/>
              </p:ext>
            </p:extLst>
          </p:nvPr>
        </p:nvGraphicFramePr>
        <p:xfrm>
          <a:off x="595237" y="1960720"/>
          <a:ext cx="7596192" cy="1281324"/>
        </p:xfrm>
        <a:graphic>
          <a:graphicData uri="http://schemas.openxmlformats.org/drawingml/2006/table">
            <a:tbl>
              <a:tblPr/>
              <a:tblGrid>
                <a:gridCol w="1351178"/>
                <a:gridCol w="609554"/>
                <a:gridCol w="460067"/>
                <a:gridCol w="460067"/>
                <a:gridCol w="460067"/>
                <a:gridCol w="460067"/>
                <a:gridCol w="460067"/>
                <a:gridCol w="498528"/>
                <a:gridCol w="498528"/>
                <a:gridCol w="497801"/>
                <a:gridCol w="460067"/>
                <a:gridCol w="460067"/>
                <a:gridCol w="460067"/>
                <a:gridCol w="460067"/>
              </a:tblGrid>
              <a:tr h="320331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400" b="1" i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BIARRITZ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DJ16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246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197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188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128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58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43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231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33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DJU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308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253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250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188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106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43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29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83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210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293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33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DJ19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339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281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281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218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136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62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23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22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44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108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240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324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33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DJ22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432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365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374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308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229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141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77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74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105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198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330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417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005243"/>
              </p:ext>
            </p:extLst>
          </p:nvPr>
        </p:nvGraphicFramePr>
        <p:xfrm>
          <a:off x="595233" y="3314052"/>
          <a:ext cx="7596189" cy="1483100"/>
        </p:xfrm>
        <a:graphic>
          <a:graphicData uri="http://schemas.openxmlformats.org/drawingml/2006/table">
            <a:tbl>
              <a:tblPr/>
              <a:tblGrid>
                <a:gridCol w="1351177"/>
                <a:gridCol w="609553"/>
                <a:gridCol w="460067"/>
                <a:gridCol w="460067"/>
                <a:gridCol w="460067"/>
                <a:gridCol w="460067"/>
                <a:gridCol w="460067"/>
                <a:gridCol w="498527"/>
                <a:gridCol w="498527"/>
                <a:gridCol w="497802"/>
                <a:gridCol w="460067"/>
                <a:gridCol w="460067"/>
                <a:gridCol w="460067"/>
                <a:gridCol w="460067"/>
              </a:tblGrid>
              <a:tr h="370775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400" b="1" i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TOULOUSE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DJ16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329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256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226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141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67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19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73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212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312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DJU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391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312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288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201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109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43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43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118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272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374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DJ19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422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340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319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231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134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59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28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58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145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302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405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DJ22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515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424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412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321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223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118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66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72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116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237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392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498</a:t>
                      </a:r>
                    </a:p>
                  </a:txBody>
                  <a:tcPr marL="17470" marR="174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51520" y="805354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u="sng" dirty="0" smtClean="0">
                <a:latin typeface="Arial" pitchFamily="34" charset="0"/>
                <a:cs typeface="Arial" pitchFamily="34" charset="0"/>
              </a:rPr>
              <a:t>DJX MENSUELS – DONNÉES MÉTÉO FRANCE  -  VALEURS TRENTENAIRES</a:t>
            </a:r>
            <a:endParaRPr lang="fr-FR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</p:spPr>
        <p:txBody>
          <a:bodyPr/>
          <a:lstStyle/>
          <a:p>
            <a:r>
              <a:rPr lang="fr-FR" dirty="0" smtClean="0"/>
              <a:t>Module EE 5.1</a:t>
            </a:r>
            <a:endParaRPr lang="fr-FR" dirty="0"/>
          </a:p>
        </p:txBody>
      </p:sp>
      <p:pic>
        <p:nvPicPr>
          <p:cNvPr id="11" name="Image 10" descr="banniere copi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9832" cy="6871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6C42BEA-A4C8-41DC-BB38-6AA9F8180C61}" type="slidenum">
              <a:rPr lang="fr-FR" smtClean="0"/>
              <a:pPr algn="r"/>
              <a:t>15</a:t>
            </a:fld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916124" y="878767"/>
            <a:ext cx="5572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u="sng" dirty="0" smtClean="0">
                <a:latin typeface="Arial" pitchFamily="34" charset="0"/>
                <a:cs typeface="Arial" pitchFamily="34" charset="0"/>
              </a:rPr>
              <a:t>EVALUATION  de DH : DEGRE-HEURE </a:t>
            </a:r>
            <a:endParaRPr lang="fr-FR" u="sng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5363540"/>
              </p:ext>
            </p:extLst>
          </p:nvPr>
        </p:nvGraphicFramePr>
        <p:xfrm>
          <a:off x="772641" y="1492184"/>
          <a:ext cx="227012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Équation" r:id="rId4" imgW="1041120" imgH="215640" progId="Equation.3">
                  <p:embed/>
                </p:oleObj>
              </mc:Choice>
              <mc:Fallback>
                <p:oleObj name="Équation" r:id="rId4" imgW="104112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641" y="1492184"/>
                        <a:ext cx="2270125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9896136"/>
              </p:ext>
            </p:extLst>
          </p:nvPr>
        </p:nvGraphicFramePr>
        <p:xfrm>
          <a:off x="4479131" y="1492184"/>
          <a:ext cx="41481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Équation" r:id="rId6" imgW="2082600" imgH="241200" progId="Equation.3">
                  <p:embed/>
                </p:oleObj>
              </mc:Choice>
              <mc:Fallback>
                <p:oleObj name="Équation" r:id="rId6" imgW="208260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9131" y="1492184"/>
                        <a:ext cx="4148137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95103" y="2114607"/>
            <a:ext cx="5191697" cy="2682545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35496" y="3410752"/>
            <a:ext cx="33475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u="sng" dirty="0" smtClean="0">
                <a:latin typeface="Arial" pitchFamily="34" charset="0"/>
                <a:cs typeface="Arial" pitchFamily="34" charset="0"/>
              </a:rPr>
              <a:t>EXEMPLE</a:t>
            </a:r>
            <a:endParaRPr lang="fr-FR" sz="1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1400" b="1" dirty="0" smtClean="0">
                <a:latin typeface="Arial" pitchFamily="34" charset="0"/>
                <a:cs typeface="Arial" pitchFamily="34" charset="0"/>
              </a:rPr>
              <a:t>Répartition d’heures de chauffage Station BIARRITZ  AÉROPORT 2009</a:t>
            </a:r>
            <a:endParaRPr lang="fr-FR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</p:spPr>
        <p:txBody>
          <a:bodyPr/>
          <a:lstStyle/>
          <a:p>
            <a:r>
              <a:rPr lang="fr-FR" dirty="0" smtClean="0"/>
              <a:t>Module EE 5.1</a:t>
            </a:r>
            <a:endParaRPr lang="fr-FR" dirty="0"/>
          </a:p>
        </p:txBody>
      </p:sp>
      <p:pic>
        <p:nvPicPr>
          <p:cNvPr id="13" name="Image 12" descr="banniere copie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934" y="-20135"/>
            <a:ext cx="3059832" cy="6871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6C42BEA-A4C8-41DC-BB38-6AA9F8180C61}" type="slidenum">
              <a:rPr lang="fr-FR" smtClean="0"/>
              <a:pPr algn="r"/>
              <a:t>16</a:t>
            </a:fld>
            <a:endParaRPr lang="fr-FR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99592" y="980728"/>
            <a:ext cx="733447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L'utilisation d'une température de 18 [°C] comme base pour les degrés-jours unifiés ne veut pas dire que les locaux sont chauffés à cette température.</a:t>
            </a:r>
          </a:p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 effet,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les consommations n'apparaissent pas proportionnelles à l'écart entre la température extérieure et la température de chauffage </a:t>
            </a:r>
            <a:r>
              <a:rPr kumimoji="0" lang="fr-FR" b="0" i="0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car les apports gratuits participent au chauffage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Pour des bâtiments classiques, c'est à dire sans apports gratuits spécifiques importants, le décalage est de l'ordre de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 à 3 [°C].</a:t>
            </a:r>
            <a:endParaRPr kumimoji="0" lang="fr-FR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051720" y="332656"/>
            <a:ext cx="47366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b="1" i="0" u="sng" strike="noStrike" cap="none" normalizeH="0" baseline="0" dirty="0" smtClean="0">
                <a:ln>
                  <a:noFill/>
                </a:ln>
                <a:latin typeface="Arial" pitchFamily="34" charset="0"/>
                <a:ea typeface="Times New Roman" pitchFamily="18" charset="0"/>
                <a:cs typeface="Arial" pitchFamily="34" charset="0"/>
              </a:rPr>
              <a:t>REMARQUE</a:t>
            </a:r>
            <a:endParaRPr kumimoji="0" lang="fr-FR" b="1" i="0" u="sng" strike="noStrike" cap="none" normalizeH="0" baseline="0" dirty="0" smtClean="0">
              <a:ln>
                <a:noFill/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</p:spPr>
        <p:txBody>
          <a:bodyPr/>
          <a:lstStyle/>
          <a:p>
            <a:r>
              <a:rPr lang="fr-FR" dirty="0" smtClean="0"/>
              <a:t>Module EE 5.1</a:t>
            </a:r>
            <a:endParaRPr lang="fr-FR" dirty="0"/>
          </a:p>
        </p:txBody>
      </p:sp>
      <p:pic>
        <p:nvPicPr>
          <p:cNvPr id="9" name="Image 8" descr="banniere copi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04" y="14810"/>
            <a:ext cx="3059832" cy="6871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6C42BEA-A4C8-41DC-BB38-6AA9F8180C61}" type="slidenum">
              <a:rPr lang="fr-FR" smtClean="0"/>
              <a:pPr algn="r"/>
              <a:t>17</a:t>
            </a:fld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467544" y="913115"/>
            <a:ext cx="80648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EVALUATION DES CONSOMMATIONS  DE  CHAUFFAGE</a:t>
            </a:r>
            <a:endParaRPr lang="fr-FR" sz="2000" u="sng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4333789"/>
              </p:ext>
            </p:extLst>
          </p:nvPr>
        </p:nvGraphicFramePr>
        <p:xfrm>
          <a:off x="3635896" y="1853613"/>
          <a:ext cx="1469628" cy="8553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Équation" r:id="rId4" imgW="685800" imgH="431640" progId="Equation.3">
                  <p:embed/>
                </p:oleObj>
              </mc:Choice>
              <mc:Fallback>
                <p:oleObj name="Équation" r:id="rId4" imgW="68580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1853613"/>
                        <a:ext cx="1469628" cy="85530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2960292" y="3175808"/>
            <a:ext cx="55721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Prise en compte de </a:t>
            </a:r>
            <a:r>
              <a:rPr lang="fr-FR" u="sng" dirty="0" smtClean="0">
                <a:latin typeface="Arial" pitchFamily="34" charset="0"/>
                <a:cs typeface="Arial" pitchFamily="34" charset="0"/>
              </a:rPr>
              <a:t>4 postes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	Emission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		Régulation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			Distribution 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				Génération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5714" y="3638460"/>
            <a:ext cx="2000264" cy="646331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/>
            <a:r>
              <a:rPr lang="fr-FR" b="1" dirty="0" smtClean="0">
                <a:latin typeface="Arial" pitchFamily="34" charset="0"/>
                <a:cs typeface="Arial" pitchFamily="34" charset="0"/>
              </a:rPr>
              <a:t>Evaluation de </a:t>
            </a:r>
            <a:r>
              <a:rPr lang="fr-FR" b="1" dirty="0" err="1" smtClean="0">
                <a:latin typeface="Arial" pitchFamily="34" charset="0"/>
                <a:cs typeface="Arial" pitchFamily="34" charset="0"/>
              </a:rPr>
              <a:t>R</a:t>
            </a:r>
            <a:r>
              <a:rPr lang="fr-FR" b="1" baseline="-25000" dirty="0" err="1" smtClean="0">
                <a:latin typeface="Arial" pitchFamily="34" charset="0"/>
                <a:cs typeface="Arial" pitchFamily="34" charset="0"/>
              </a:rPr>
              <a:t>ch</a:t>
            </a:r>
            <a:endParaRPr lang="fr-FR" b="1" baseline="-25000" dirty="0"/>
          </a:p>
        </p:txBody>
      </p:sp>
      <p:cxnSp>
        <p:nvCxnSpPr>
          <p:cNvPr id="9" name="Connecteur droit 8"/>
          <p:cNvCxnSpPr/>
          <p:nvPr/>
        </p:nvCxnSpPr>
        <p:spPr>
          <a:xfrm rot="5400000">
            <a:off x="2137061" y="3856163"/>
            <a:ext cx="1503587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</p:spPr>
        <p:txBody>
          <a:bodyPr/>
          <a:lstStyle/>
          <a:p>
            <a:r>
              <a:rPr lang="fr-FR" dirty="0" smtClean="0"/>
              <a:t>Module EE 5.1</a:t>
            </a:r>
            <a:endParaRPr lang="fr-FR" dirty="0"/>
          </a:p>
        </p:txBody>
      </p:sp>
      <p:pic>
        <p:nvPicPr>
          <p:cNvPr id="12" name="Image 11" descr="banniere copie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9832" cy="6871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6C42BEA-A4C8-41DC-BB38-6AA9F8180C61}" type="slidenum">
              <a:rPr lang="fr-FR" smtClean="0"/>
              <a:pPr algn="r"/>
              <a:t>18</a:t>
            </a:fld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03194"/>
              </p:ext>
            </p:extLst>
          </p:nvPr>
        </p:nvGraphicFramePr>
        <p:xfrm>
          <a:off x="331399" y="836712"/>
          <a:ext cx="8572559" cy="3618107"/>
        </p:xfrm>
        <a:graphic>
          <a:graphicData uri="http://schemas.openxmlformats.org/drawingml/2006/table">
            <a:tbl>
              <a:tblPr/>
              <a:tblGrid>
                <a:gridCol w="2368186"/>
                <a:gridCol w="975136"/>
                <a:gridCol w="1070451"/>
                <a:gridCol w="1070451"/>
                <a:gridCol w="1039493"/>
                <a:gridCol w="1038677"/>
                <a:gridCol w="1010165"/>
              </a:tblGrid>
              <a:tr h="22557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/>
                      </a:r>
                      <a:br>
                        <a:rPr lang="fr-FR" sz="12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Types d'installations</a:t>
                      </a:r>
                    </a:p>
                  </a:txBody>
                  <a:tcPr marL="41530" marR="41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 Rendements »</a:t>
                      </a:r>
                    </a:p>
                  </a:txBody>
                  <a:tcPr marL="41530" marR="41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7381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Emission</a:t>
                      </a:r>
                    </a:p>
                  </a:txBody>
                  <a:tcPr marL="41530" marR="41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Régulation</a:t>
                      </a:r>
                    </a:p>
                  </a:txBody>
                  <a:tcPr marL="41530" marR="41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Distribution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performante</a:t>
                      </a:r>
                    </a:p>
                  </a:txBody>
                  <a:tcPr marL="41530" marR="41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Distribution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moyenne</a:t>
                      </a:r>
                    </a:p>
                  </a:txBody>
                  <a:tcPr marL="41530" marR="41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Génération</a:t>
                      </a:r>
                    </a:p>
                  </a:txBody>
                  <a:tcPr marL="41530" marR="41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i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</a:t>
                      </a:r>
                      <a:r>
                        <a:rPr lang="fr-FR" sz="1200" b="1" i="1" baseline="-250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ch</a:t>
                      </a:r>
                      <a:endParaRPr lang="fr-FR" sz="1200" b="1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1530" marR="41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6792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Chauffage effet « joule »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0,95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0,95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 – 0,95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9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Installations centralisées </a:t>
                      </a: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à eau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69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 gaz/fioul standard</a:t>
                      </a:r>
                      <a:endParaRPr lang="fr-FR" sz="1200" b="1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0,95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0,8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0,8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0,55 – 0,65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 gaz condensation au fioul TBT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0,85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0,85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0,65 –0,70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2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 PAC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0,95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0,8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2,2</a:t>
                      </a: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</a:t>
                      </a: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3,3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1,6 –2,5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9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 sous-station réseau urbain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0,95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0,8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0,6 – 0,7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2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 combustibles solides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0,95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0,8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0,5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0,3 – 0,35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9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Installations centralisées à air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69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 gaz/fioul standard</a:t>
                      </a:r>
                      <a:endParaRPr lang="fr-FR" sz="1200" b="1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0,85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0,7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0,8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0,45 – 0,55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2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 PAC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0,85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0,7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1,8</a:t>
                      </a: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</a:t>
                      </a: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2,6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1,2 –1,9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9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-sous-station réseau urbain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0,85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0,7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0,50 – 0,60</a:t>
                      </a:r>
                    </a:p>
                  </a:txBody>
                  <a:tcPr marL="41530" marR="41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</p:spPr>
        <p:txBody>
          <a:bodyPr/>
          <a:lstStyle/>
          <a:p>
            <a:r>
              <a:rPr lang="fr-FR" dirty="0" smtClean="0"/>
              <a:t>Module EE 5.1</a:t>
            </a:r>
            <a:endParaRPr lang="fr-FR" dirty="0"/>
          </a:p>
        </p:txBody>
      </p:sp>
      <p:pic>
        <p:nvPicPr>
          <p:cNvPr id="8" name="Image 7" descr="banniere copi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9832" cy="6871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6C42BEA-A4C8-41DC-BB38-6AA9F8180C61}" type="slidenum">
              <a:rPr lang="fr-FR" smtClean="0"/>
              <a:pPr algn="r"/>
              <a:t>19</a:t>
            </a:fld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827584" y="792844"/>
            <a:ext cx="77153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ESTIMATION DES DÉPENSES en €</a:t>
            </a:r>
            <a:endParaRPr lang="fr-FR" sz="2000" b="1" u="sng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7721676"/>
              </p:ext>
            </p:extLst>
          </p:nvPr>
        </p:nvGraphicFramePr>
        <p:xfrm>
          <a:off x="2423567" y="1354787"/>
          <a:ext cx="4129633" cy="418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Équation" r:id="rId4" imgW="2247840" imgH="228600" progId="Equation.3">
                  <p:embed/>
                </p:oleObj>
              </mc:Choice>
              <mc:Fallback>
                <p:oleObj name="Équation" r:id="rId4" imgW="224784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3567" y="1354787"/>
                        <a:ext cx="4129633" cy="4180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1259632" y="2207766"/>
            <a:ext cx="66967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u="sng" dirty="0" smtClean="0">
                <a:latin typeface="Arial" pitchFamily="34" charset="0"/>
                <a:cs typeface="Arial" pitchFamily="34" charset="0"/>
              </a:rPr>
              <a:t>ATTENTION</a:t>
            </a:r>
          </a:p>
          <a:p>
            <a:pPr algn="ctr"/>
            <a:endParaRPr lang="fr-FR" sz="1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Le coût de certaines énergies telle que le FOD, est donné en €/litre ou €/kg gaz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40204" y="3557852"/>
            <a:ext cx="61749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latin typeface="Arial" pitchFamily="34" charset="0"/>
                <a:cs typeface="Arial" pitchFamily="34" charset="0"/>
              </a:rPr>
              <a:t>Utiliser les pouvoirs calorifiques des combustibles 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28926" y="4071200"/>
            <a:ext cx="3440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PCI du FOD :	10 kWh/litres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28926" y="4499828"/>
            <a:ext cx="3288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Prix du FOD :	0,88 €/litres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</p:spPr>
        <p:txBody>
          <a:bodyPr/>
          <a:lstStyle/>
          <a:p>
            <a:r>
              <a:rPr lang="fr-FR" dirty="0" smtClean="0"/>
              <a:t>Module EE 5.1</a:t>
            </a:r>
            <a:endParaRPr lang="fr-FR" dirty="0"/>
          </a:p>
        </p:txBody>
      </p:sp>
      <p:pic>
        <p:nvPicPr>
          <p:cNvPr id="13" name="Image 12" descr="banniere copie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932"/>
            <a:ext cx="3059832" cy="6871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6C42BEA-A4C8-41DC-BB38-6AA9F8180C61}" type="slidenum">
              <a:rPr lang="fr-FR" smtClean="0"/>
              <a:pPr algn="r"/>
              <a:t>20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2123728" y="1017803"/>
            <a:ext cx="5092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u="sng" dirty="0" smtClean="0">
                <a:latin typeface="Arial" pitchFamily="34" charset="0"/>
                <a:cs typeface="Arial" pitchFamily="34" charset="0"/>
              </a:rPr>
              <a:t>TEMPS DE RETOUR SUR INVESTISSEMENT 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552" y="1552232"/>
            <a:ext cx="7747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>
                <a:latin typeface="Arial" pitchFamily="34" charset="0"/>
                <a:cs typeface="Arial" pitchFamily="34" charset="0"/>
              </a:rPr>
              <a:t>Il représente le temps pour lequel l’investissement sur un matériel donné est absorbé par les économies réalisées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52060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9996"/>
              </p:ext>
            </p:extLst>
          </p:nvPr>
        </p:nvGraphicFramePr>
        <p:xfrm>
          <a:off x="797876" y="2852936"/>
          <a:ext cx="7488832" cy="69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Équation" r:id="rId4" imgW="4622760" imgH="419040" progId="Equation.3">
                  <p:embed/>
                </p:oleObj>
              </mc:Choice>
              <mc:Fallback>
                <p:oleObj name="Équation" r:id="rId4" imgW="462276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876" y="2852936"/>
                        <a:ext cx="7488832" cy="6916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3421653" y="4117722"/>
            <a:ext cx="23006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 smtClean="0">
                <a:latin typeface="Arial" pitchFamily="34" charset="0"/>
                <a:cs typeface="Arial" pitchFamily="34" charset="0"/>
              </a:rPr>
              <a:t>Valeur </a:t>
            </a:r>
            <a:r>
              <a:rPr lang="fr-FR" b="1" u="sng" dirty="0" smtClean="0">
                <a:latin typeface="Arial" pitchFamily="34" charset="0"/>
                <a:cs typeface="Arial" pitchFamily="34" charset="0"/>
              </a:rPr>
              <a:t>indicative !!!</a:t>
            </a:r>
            <a:endParaRPr lang="fr-FR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</p:spPr>
        <p:txBody>
          <a:bodyPr/>
          <a:lstStyle/>
          <a:p>
            <a:r>
              <a:rPr lang="fr-FR" dirty="0" smtClean="0"/>
              <a:t>Module EE 5.1</a:t>
            </a:r>
            <a:endParaRPr lang="fr-FR" dirty="0"/>
          </a:p>
        </p:txBody>
      </p:sp>
      <p:pic>
        <p:nvPicPr>
          <p:cNvPr id="14" name="Image 13" descr="banniere copie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9832" cy="6871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Élémentair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354</TotalTime>
  <Words>1103</Words>
  <Application>Microsoft Office PowerPoint</Application>
  <PresentationFormat>Affichage à l'écran (4:3)</PresentationFormat>
  <Paragraphs>375</Paragraphs>
  <Slides>20</Slides>
  <Notes>19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20</vt:i4>
      </vt:variant>
    </vt:vector>
  </HeadingPairs>
  <TitlesOfParts>
    <vt:vector size="23" baseType="lpstr">
      <vt:lpstr>Angles</vt:lpstr>
      <vt:lpstr>Microsoft Éditeur d'équations 3.0</vt:lpstr>
      <vt:lpstr>Équation</vt:lpstr>
      <vt:lpstr>Calcul de CONSOMMATIONS ENERGETIQUES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Gabarit formation STI2D</dc:title>
  <dc:creator>EE-JPGDR</dc:creator>
  <cp:lastModifiedBy>bet.ife</cp:lastModifiedBy>
  <cp:revision>58</cp:revision>
  <dcterms:created xsi:type="dcterms:W3CDTF">2010-09-14T05:05:30Z</dcterms:created>
  <dcterms:modified xsi:type="dcterms:W3CDTF">2011-04-09T06:47:34Z</dcterms:modified>
</cp:coreProperties>
</file>