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7" r:id="rId8"/>
    <p:sldId id="262" r:id="rId9"/>
    <p:sldId id="268" r:id="rId10"/>
    <p:sldId id="263" r:id="rId11"/>
    <p:sldId id="269" r:id="rId12"/>
    <p:sldId id="264" r:id="rId13"/>
    <p:sldId id="270" r:id="rId14"/>
    <p:sldId id="265" r:id="rId15"/>
    <p:sldId id="271" r:id="rId16"/>
    <p:sldId id="266" r:id="rId17"/>
    <p:sldId id="273" r:id="rId18"/>
    <p:sldId id="274"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C1B01FB-722C-439A-8146-5E5E379EF819}" type="datetimeFigureOut">
              <a:rPr lang="fr-FR" smtClean="0"/>
              <a:pPr/>
              <a:t>12/03/2011</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6953DCC1-391F-4368-9644-E03B215F9E5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Image 6" descr="banniere copie.jpg"/>
          <p:cNvPicPr>
            <a:picLocks noChangeAspect="1" noChangeArrowheads="1"/>
          </p:cNvPicPr>
          <p:nvPr/>
        </p:nvPicPr>
        <p:blipFill>
          <a:blip r:embed="rId13" cstate="print"/>
          <a:srcRect/>
          <a:stretch>
            <a:fillRect/>
          </a:stretch>
        </p:blipFill>
        <p:spPr bwMode="auto">
          <a:xfrm>
            <a:off x="0" y="0"/>
            <a:ext cx="9164638" cy="2438400"/>
          </a:xfrm>
          <a:prstGeom prst="rect">
            <a:avLst/>
          </a:prstGeom>
          <a:noFill/>
          <a:ln w="9525">
            <a:noFill/>
            <a:miter lim="800000"/>
            <a:headEnd/>
            <a:tailEnd/>
          </a:ln>
        </p:spPr>
      </p:pic>
      <p:sp>
        <p:nvSpPr>
          <p:cNvPr id="8" name="ZoneTexte 7"/>
          <p:cNvSpPr txBox="1"/>
          <p:nvPr/>
        </p:nvSpPr>
        <p:spPr>
          <a:xfrm>
            <a:off x="6248400" y="0"/>
            <a:ext cx="2970213" cy="307975"/>
          </a:xfrm>
          <a:prstGeom prst="rect">
            <a:avLst/>
          </a:prstGeom>
          <a:noFill/>
        </p:spPr>
        <p:txBody>
          <a:bodyPr wrap="none">
            <a:spAutoFit/>
          </a:bodyPr>
          <a:lstStyle/>
          <a:p>
            <a:r>
              <a:rPr lang="fr-FR" sz="1400" b="1" i="1">
                <a:solidFill>
                  <a:srgbClr val="FF0000"/>
                </a:solidFill>
                <a:latin typeface="Verdana" charset="0"/>
              </a:rPr>
              <a:t>Formation des enseignants</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mj-cs"/>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
            </a:r>
            <a:br>
              <a:rPr lang="fr-FR" dirty="0" smtClean="0"/>
            </a:br>
            <a:r>
              <a:rPr lang="fr-FR" dirty="0" smtClean="0"/>
              <a:t>Guide d’application</a:t>
            </a:r>
            <a:r>
              <a:rPr lang="fr-FR" dirty="0"/>
              <a:t/>
            </a:r>
            <a:br>
              <a:rPr lang="fr-FR" dirty="0"/>
            </a:br>
            <a:r>
              <a:rPr lang="fr-FR" dirty="0"/>
              <a:t>de la N</a:t>
            </a:r>
            <a:r>
              <a:rPr lang="fr-FR" dirty="0" smtClean="0"/>
              <a:t>orme </a:t>
            </a:r>
            <a:r>
              <a:rPr lang="fr-FR" dirty="0"/>
              <a:t>E</a:t>
            </a:r>
            <a:r>
              <a:rPr lang="fr-FR" dirty="0" smtClean="0"/>
              <a:t>uropéenne</a:t>
            </a:r>
            <a:r>
              <a:rPr lang="fr-FR" dirty="0"/>
              <a:t/>
            </a:r>
            <a:br>
              <a:rPr lang="fr-FR" dirty="0"/>
            </a:br>
            <a:r>
              <a:rPr lang="fr-FR" dirty="0" smtClean="0"/>
              <a:t>Éclairage public EN </a:t>
            </a:r>
            <a:r>
              <a:rPr lang="fr-FR" dirty="0"/>
              <a:t>13201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276872"/>
            <a:ext cx="8229600" cy="1143000"/>
          </a:xfrm>
        </p:spPr>
        <p:txBody>
          <a:bodyPr/>
          <a:lstStyle/>
          <a:p>
            <a:pPr algn="l"/>
            <a:r>
              <a:rPr lang="fr-FR" sz="4000" dirty="0" smtClean="0">
                <a:solidFill>
                  <a:schemeClr val="tx2"/>
                </a:solidFill>
              </a:rPr>
              <a:t>Pourquoi Cette Norme?</a:t>
            </a:r>
            <a:endParaRPr lang="fr-FR" sz="4000" dirty="0">
              <a:solidFill>
                <a:schemeClr val="tx2"/>
              </a:solidFill>
            </a:endParaRPr>
          </a:p>
        </p:txBody>
      </p:sp>
      <p:sp>
        <p:nvSpPr>
          <p:cNvPr id="3" name="Espace réservé du contenu 2"/>
          <p:cNvSpPr>
            <a:spLocks noGrp="1"/>
          </p:cNvSpPr>
          <p:nvPr>
            <p:ph idx="1"/>
          </p:nvPr>
        </p:nvSpPr>
        <p:spPr>
          <a:xfrm>
            <a:off x="539552" y="2332037"/>
            <a:ext cx="8229600" cy="4525963"/>
          </a:xfrm>
        </p:spPr>
        <p:txBody>
          <a:bodyPr>
            <a:normAutofit/>
          </a:bodyPr>
          <a:lstStyle/>
          <a:p>
            <a:pPr algn="ctr">
              <a:buNone/>
            </a:pPr>
            <a:endParaRPr lang="fr-FR" b="1" i="1" dirty="0" smtClean="0"/>
          </a:p>
          <a:p>
            <a:pPr>
              <a:buNone/>
            </a:pPr>
            <a:r>
              <a:rPr lang="fr-FR" sz="2600" i="1" dirty="0" smtClean="0"/>
              <a:t>L’éclairage public doit apporter beaucoup plus aux usagers que le seul sentiment de « confort », encore faut-il que ses performances  photométriques permettent d’accéder de nuit aux exigences indispensables à l’accomplissement des différentes tâches visuelles de chaque catégorie d’usagers. C’est la raison pour laquelle la notion « d’éclairer juste »s’impose et se décline au travers de valeurs d’éclairements et de luminances minimales à maintenir.</a:t>
            </a:r>
            <a:endParaRPr lang="fr-FR" sz="26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204864"/>
            <a:ext cx="8229600" cy="1143000"/>
          </a:xfrm>
        </p:spPr>
        <p:txBody>
          <a:bodyPr/>
          <a:lstStyle/>
          <a:p>
            <a:pPr algn="l"/>
            <a:r>
              <a:rPr lang="fr-FR" sz="4000" dirty="0" smtClean="0">
                <a:solidFill>
                  <a:schemeClr val="tx2"/>
                </a:solidFill>
              </a:rPr>
              <a:t>Contenu de la Norme</a:t>
            </a:r>
            <a:endParaRPr lang="fr-FR" sz="4000" dirty="0">
              <a:solidFill>
                <a:schemeClr val="tx2"/>
              </a:solidFill>
            </a:endParaRPr>
          </a:p>
        </p:txBody>
      </p:sp>
      <p:sp>
        <p:nvSpPr>
          <p:cNvPr id="5" name="Espace réservé du contenu 4"/>
          <p:cNvSpPr>
            <a:spLocks noGrp="1"/>
          </p:cNvSpPr>
          <p:nvPr>
            <p:ph idx="1"/>
          </p:nvPr>
        </p:nvSpPr>
        <p:spPr>
          <a:xfrm>
            <a:off x="539552" y="2332037"/>
            <a:ext cx="8604448" cy="4525963"/>
          </a:xfrm>
        </p:spPr>
        <p:txBody>
          <a:bodyPr>
            <a:normAutofit fontScale="85000" lnSpcReduction="10000"/>
          </a:bodyPr>
          <a:lstStyle/>
          <a:p>
            <a:pPr algn="ctr">
              <a:buNone/>
            </a:pPr>
            <a:endParaRPr lang="fr-FR" b="1" dirty="0" smtClean="0"/>
          </a:p>
          <a:p>
            <a:pPr>
              <a:buNone/>
            </a:pPr>
            <a:r>
              <a:rPr lang="fr-FR" dirty="0" smtClean="0"/>
              <a:t>	La norme européenne EN 13201 comprend quatre 	documents :</a:t>
            </a:r>
          </a:p>
          <a:p>
            <a:pPr>
              <a:buNone/>
            </a:pPr>
            <a:r>
              <a:rPr lang="fr-FR" dirty="0" smtClean="0"/>
              <a:t>	– </a:t>
            </a:r>
            <a:r>
              <a:rPr lang="fr-FR" dirty="0" smtClean="0">
                <a:solidFill>
                  <a:srgbClr val="FF0000"/>
                </a:solidFill>
              </a:rPr>
              <a:t>RT 13201-1 Éclairage public </a:t>
            </a:r>
            <a:r>
              <a:rPr lang="fr-FR" dirty="0" smtClean="0"/>
              <a:t>– Rapport technique 									sélection des classes d’éclairage. </a:t>
            </a:r>
          </a:p>
          <a:p>
            <a:pPr>
              <a:buNone/>
            </a:pPr>
            <a:r>
              <a:rPr lang="fr-FR" dirty="0" smtClean="0"/>
              <a:t>	– </a:t>
            </a:r>
            <a:r>
              <a:rPr lang="fr-FR" dirty="0" smtClean="0">
                <a:solidFill>
                  <a:srgbClr val="FF0000"/>
                </a:solidFill>
              </a:rPr>
              <a:t>EN 13201-2 Éclairage public </a:t>
            </a:r>
            <a:r>
              <a:rPr lang="fr-FR" dirty="0" smtClean="0"/>
              <a:t>– Exigence des 											performances. </a:t>
            </a:r>
          </a:p>
          <a:p>
            <a:pPr>
              <a:buNone/>
            </a:pPr>
            <a:r>
              <a:rPr lang="fr-FR" dirty="0" smtClean="0"/>
              <a:t>	– </a:t>
            </a:r>
            <a:r>
              <a:rPr lang="fr-FR" dirty="0" smtClean="0">
                <a:solidFill>
                  <a:srgbClr val="FF0000"/>
                </a:solidFill>
              </a:rPr>
              <a:t>EN 13201-3 Éclairage public </a:t>
            </a:r>
            <a:r>
              <a:rPr lang="fr-FR" dirty="0" smtClean="0"/>
              <a:t>– Calcul des performances. </a:t>
            </a:r>
          </a:p>
          <a:p>
            <a:pPr>
              <a:buNone/>
            </a:pPr>
            <a:r>
              <a:rPr lang="fr-FR" dirty="0" smtClean="0"/>
              <a:t>	– </a:t>
            </a:r>
            <a:r>
              <a:rPr lang="fr-FR" dirty="0" smtClean="0">
                <a:solidFill>
                  <a:srgbClr val="FF0000"/>
                </a:solidFill>
              </a:rPr>
              <a:t>EN 13201-4 Éclairage public </a:t>
            </a:r>
            <a:r>
              <a:rPr lang="fr-FR" dirty="0" smtClean="0"/>
              <a:t>– Méthode de mesures des 							performances photométriques.</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down)">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down)">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down)">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down)">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down)">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e 5"/>
          <p:cNvSpPr/>
          <p:nvPr/>
        </p:nvSpPr>
        <p:spPr>
          <a:xfrm>
            <a:off x="3131840" y="3356992"/>
            <a:ext cx="2592288"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323528" y="2276872"/>
            <a:ext cx="8229600" cy="1143000"/>
          </a:xfrm>
        </p:spPr>
        <p:txBody>
          <a:bodyPr/>
          <a:lstStyle/>
          <a:p>
            <a:pPr algn="l"/>
            <a:r>
              <a:rPr lang="fr-FR" sz="4000" dirty="0" smtClean="0">
                <a:solidFill>
                  <a:schemeClr val="tx2"/>
                </a:solidFill>
              </a:rPr>
              <a:t>ECLAIRER JUSTE C’EST:</a:t>
            </a:r>
            <a:endParaRPr lang="fr-FR" sz="4000" dirty="0">
              <a:solidFill>
                <a:schemeClr val="tx2"/>
              </a:solidFill>
            </a:endParaRPr>
          </a:p>
        </p:txBody>
      </p:sp>
      <p:sp>
        <p:nvSpPr>
          <p:cNvPr id="3" name="Espace réservé du contenu 2"/>
          <p:cNvSpPr>
            <a:spLocks noGrp="1"/>
          </p:cNvSpPr>
          <p:nvPr>
            <p:ph idx="1"/>
          </p:nvPr>
        </p:nvSpPr>
        <p:spPr>
          <a:xfrm>
            <a:off x="251520" y="3861048"/>
            <a:ext cx="2314600" cy="388639"/>
          </a:xfrm>
        </p:spPr>
        <p:txBody>
          <a:bodyPr>
            <a:normAutofit/>
          </a:bodyPr>
          <a:lstStyle/>
          <a:p>
            <a:pPr>
              <a:buNone/>
            </a:pPr>
            <a:r>
              <a:rPr lang="fr-FR" sz="1800" dirty="0" smtClean="0"/>
              <a:t>Produire une lumière</a:t>
            </a:r>
            <a:endParaRPr lang="fr-FR" sz="1800" dirty="0"/>
          </a:p>
        </p:txBody>
      </p:sp>
      <p:sp>
        <p:nvSpPr>
          <p:cNvPr id="4" name="Espace réservé du contenu 2"/>
          <p:cNvSpPr txBox="1">
            <a:spLocks/>
          </p:cNvSpPr>
          <p:nvPr/>
        </p:nvSpPr>
        <p:spPr>
          <a:xfrm>
            <a:off x="3275856" y="3501008"/>
            <a:ext cx="2314600" cy="108012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dirty="0" smtClean="0"/>
              <a:t>Nécessaire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1800" b="0" i="0" u="none" strike="noStrike" kern="1200" cap="none" spc="0" normalizeH="0" baseline="0" noProof="0" dirty="0" smtClean="0">
                <a:ln>
                  <a:noFill/>
                </a:ln>
                <a:solidFill>
                  <a:schemeClr val="tx1"/>
                </a:solidFill>
                <a:effectLst/>
                <a:uLnTx/>
                <a:uFillTx/>
                <a:latin typeface="+mn-lt"/>
                <a:ea typeface="+mn-ea"/>
                <a:cs typeface="+mn-cs"/>
              </a:rPr>
              <a:t>Suffisante et</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dirty="0" smtClean="0"/>
              <a:t>Maintenue</a:t>
            </a:r>
            <a:endParaRPr kumimoji="0" lang="fr-FR"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Espace réservé du contenu 2"/>
          <p:cNvSpPr txBox="1">
            <a:spLocks/>
          </p:cNvSpPr>
          <p:nvPr/>
        </p:nvSpPr>
        <p:spPr>
          <a:xfrm>
            <a:off x="6156176" y="3356992"/>
            <a:ext cx="2314600" cy="1656184"/>
          </a:xfrm>
          <a:prstGeom prst="rect">
            <a:avLst/>
          </a:prstGeom>
        </p:spPr>
        <p:txBody>
          <a:bodyPr vert="horz" lIns="91440" tIns="45720" rIns="91440" bIns="45720" rtlCol="0">
            <a:normAutofit/>
          </a:bodyPr>
          <a:lstStyle/>
          <a:p>
            <a:pPr marL="342900" indent="-342900" algn="ctr">
              <a:spcBef>
                <a:spcPct val="20000"/>
              </a:spcBef>
              <a:buFont typeface="Arial" pitchFamily="34" charset="0"/>
              <a:buNone/>
            </a:pPr>
            <a:r>
              <a:rPr kumimoji="0" lang="fr-FR" b="0" i="0" u="none" strike="noStrike" kern="1200" cap="none" spc="0" normalizeH="0" baseline="0" noProof="0" dirty="0" smtClean="0">
                <a:ln>
                  <a:noFill/>
                </a:ln>
                <a:solidFill>
                  <a:schemeClr val="tx1"/>
                </a:solidFill>
                <a:effectLst/>
                <a:uLnTx/>
                <a:uFillTx/>
                <a:latin typeface="+mn-lt"/>
                <a:ea typeface="+mn-ea"/>
                <a:cs typeface="+mn-cs"/>
              </a:rPr>
              <a:t>       Pour</a:t>
            </a:r>
            <a:r>
              <a:rPr kumimoji="0" lang="fr-FR" b="0" i="0" u="none" strike="noStrike" kern="1200" cap="none" spc="0" normalizeH="0" noProof="0" dirty="0" smtClean="0">
                <a:ln>
                  <a:noFill/>
                </a:ln>
                <a:solidFill>
                  <a:schemeClr val="tx1"/>
                </a:solidFill>
                <a:effectLst/>
                <a:uLnTx/>
                <a:uFillTx/>
                <a:latin typeface="+mn-lt"/>
                <a:ea typeface="+mn-ea"/>
                <a:cs typeface="+mn-cs"/>
              </a:rPr>
              <a:t> chacune des taches visuelles à accomplir sur un espace considéré</a:t>
            </a:r>
            <a:endParaRPr kumimoji="0" lang="fr-FR" b="0" i="0" u="none" strike="noStrike" kern="1200" cap="none" spc="0" normalizeH="0" baseline="0" noProof="0" dirty="0">
              <a:ln>
                <a:noFill/>
              </a:ln>
              <a:solidFill>
                <a:schemeClr val="tx1"/>
              </a:solidFill>
              <a:effectLst/>
              <a:uLnTx/>
              <a:uFillTx/>
              <a:latin typeface="+mn-lt"/>
              <a:ea typeface="+mn-ea"/>
              <a:cs typeface="+mn-cs"/>
            </a:endParaRPr>
          </a:p>
        </p:txBody>
      </p:sp>
      <p:sp>
        <p:nvSpPr>
          <p:cNvPr id="7" name="Flèche droite 6"/>
          <p:cNvSpPr/>
          <p:nvPr/>
        </p:nvSpPr>
        <p:spPr>
          <a:xfrm>
            <a:off x="2555776" y="3861048"/>
            <a:ext cx="576064" cy="412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7"/>
          <p:cNvSpPr/>
          <p:nvPr/>
        </p:nvSpPr>
        <p:spPr>
          <a:xfrm rot="10800000">
            <a:off x="5724128" y="3789040"/>
            <a:ext cx="72008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txBox="1">
            <a:spLocks/>
          </p:cNvSpPr>
          <p:nvPr/>
        </p:nvSpPr>
        <p:spPr>
          <a:xfrm>
            <a:off x="3707904" y="4797152"/>
            <a:ext cx="4680520" cy="172819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fr-FR" dirty="0" smtClean="0"/>
              <a:t>En fonction des performances définies par la Norme : EN 13201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fr-FR" dirty="0" smtClean="0"/>
              <a:t>Applicable en France depuis 2005</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fr-FR"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fr-FR"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1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20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 calcmode="lin" valueType="num">
                                      <p:cBhvr additive="base">
                                        <p:cTn id="3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
                                            <p:txEl>
                                              <p:pRg st="0" end="0"/>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9">
                                            <p:txEl>
                                              <p:pRg st="1" end="1"/>
                                            </p:txEl>
                                          </p:spTgt>
                                        </p:tgtEl>
                                        <p:attrNameLst>
                                          <p:attrName>style.visibility</p:attrName>
                                        </p:attrNameLst>
                                      </p:cBhvr>
                                      <p:to>
                                        <p:strVal val="visible"/>
                                      </p:to>
                                    </p:set>
                                    <p:anim calcmode="lin" valueType="num">
                                      <p:cBhvr additive="base">
                                        <p:cTn id="36"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p"/>
      <p:bldP spid="5" grpId="0" build="allAtOnce"/>
      <p:bldP spid="9"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348880"/>
            <a:ext cx="8229600" cy="1143000"/>
          </a:xfrm>
        </p:spPr>
        <p:txBody>
          <a:bodyPr/>
          <a:lstStyle/>
          <a:p>
            <a:pPr algn="l"/>
            <a:r>
              <a:rPr lang="fr-FR" sz="4000" dirty="0" smtClean="0">
                <a:solidFill>
                  <a:schemeClr val="tx2"/>
                </a:solidFill>
              </a:rPr>
              <a:t>La Norme EN 13201 Défini </a:t>
            </a:r>
            <a:endParaRPr lang="fr-FR" sz="4000" dirty="0">
              <a:solidFill>
                <a:schemeClr val="tx2"/>
              </a:solidFill>
            </a:endParaRPr>
          </a:p>
        </p:txBody>
      </p:sp>
      <p:sp>
        <p:nvSpPr>
          <p:cNvPr id="3" name="Espace réservé du contenu 2"/>
          <p:cNvSpPr>
            <a:spLocks noGrp="1"/>
          </p:cNvSpPr>
          <p:nvPr>
            <p:ph idx="1"/>
          </p:nvPr>
        </p:nvSpPr>
        <p:spPr>
          <a:xfrm>
            <a:off x="467544" y="3140968"/>
            <a:ext cx="8229600" cy="3484984"/>
          </a:xfrm>
        </p:spPr>
        <p:txBody>
          <a:bodyPr/>
          <a:lstStyle/>
          <a:p>
            <a:r>
              <a:rPr lang="fr-FR" sz="2800" dirty="0" smtClean="0"/>
              <a:t>Classification des espaces circulés</a:t>
            </a:r>
            <a:endParaRPr lang="fr-FR" sz="2800" dirty="0"/>
          </a:p>
        </p:txBody>
      </p:sp>
      <p:sp>
        <p:nvSpPr>
          <p:cNvPr id="5" name="Espace réservé du contenu 2"/>
          <p:cNvSpPr txBox="1">
            <a:spLocks/>
          </p:cNvSpPr>
          <p:nvPr/>
        </p:nvSpPr>
        <p:spPr>
          <a:xfrm>
            <a:off x="611560" y="5589240"/>
            <a:ext cx="8229600" cy="1008112"/>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2800" dirty="0" smtClean="0"/>
              <a:t>Les performances photométriques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fr-FR" sz="2800" b="0" i="0" u="none" strike="noStrike" kern="1200" cap="none" spc="0" normalizeH="0" baseline="0" noProof="0" dirty="0" smtClean="0">
                <a:ln>
                  <a:noFill/>
                </a:ln>
                <a:solidFill>
                  <a:schemeClr val="tx1"/>
                </a:solidFill>
                <a:effectLst/>
                <a:uLnTx/>
                <a:uFillTx/>
                <a:latin typeface="+mn-lt"/>
                <a:ea typeface="+mn-ea"/>
                <a:cs typeface="+mn-cs"/>
              </a:rPr>
              <a:t>			moyennes</a:t>
            </a:r>
            <a:r>
              <a:rPr kumimoji="0" lang="fr-FR" sz="2800" b="0" i="0" u="none" strike="noStrike" kern="1200" cap="none" spc="0" normalizeH="0" noProof="0" dirty="0" smtClean="0">
                <a:ln>
                  <a:noFill/>
                </a:ln>
                <a:solidFill>
                  <a:schemeClr val="tx1"/>
                </a:solidFill>
                <a:effectLst/>
                <a:uLnTx/>
                <a:uFillTx/>
                <a:latin typeface="+mn-lt"/>
                <a:ea typeface="+mn-ea"/>
                <a:cs typeface="+mn-cs"/>
              </a:rPr>
              <a:t> (lux/ </a:t>
            </a:r>
            <a:r>
              <a:rPr kumimoji="0" lang="fr-FR" sz="2800" b="0" i="0" u="none" strike="noStrike" kern="1200" cap="none" spc="0" normalizeH="0" noProof="0" dirty="0" err="1" smtClean="0">
                <a:ln>
                  <a:noFill/>
                </a:ln>
                <a:solidFill>
                  <a:schemeClr val="tx1"/>
                </a:solidFill>
                <a:effectLst/>
                <a:uLnTx/>
                <a:uFillTx/>
                <a:latin typeface="+mn-lt"/>
                <a:ea typeface="+mn-ea"/>
                <a:cs typeface="+mn-cs"/>
              </a:rPr>
              <a:t>cd.m</a:t>
            </a:r>
            <a:r>
              <a:rPr kumimoji="0" lang="fr-FR" sz="2800" b="0" i="0" u="none" strike="noStrike" kern="1200" cap="none" spc="0" normalizeH="0" noProof="0" dirty="0" smtClean="0">
                <a:ln>
                  <a:noFill/>
                </a:ln>
                <a:solidFill>
                  <a:schemeClr val="tx1"/>
                </a:solidFill>
                <a:effectLst/>
                <a:uLnTx/>
                <a:uFillTx/>
                <a:latin typeface="+mn-lt"/>
                <a:ea typeface="+mn-ea"/>
                <a:cs typeface="+mn-cs"/>
              </a:rPr>
              <a:t>-²)</a:t>
            </a:r>
            <a:endParaRPr kumimoji="0" lang="fr-FR"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ZoneTexte 7"/>
          <p:cNvSpPr txBox="1"/>
          <p:nvPr/>
        </p:nvSpPr>
        <p:spPr>
          <a:xfrm>
            <a:off x="1835696" y="3717032"/>
            <a:ext cx="6408712" cy="1569660"/>
          </a:xfrm>
          <a:prstGeom prst="rect">
            <a:avLst/>
          </a:prstGeom>
          <a:noFill/>
        </p:spPr>
        <p:txBody>
          <a:bodyPr wrap="square" rtlCol="0">
            <a:spAutoFit/>
          </a:bodyPr>
          <a:lstStyle/>
          <a:p>
            <a:r>
              <a:rPr lang="fr-FR" sz="1600" i="1" dirty="0" smtClean="0"/>
              <a:t>Une classe d’éclairage est définie par un ensemble de prescriptions photométriques axées sur les besoins</a:t>
            </a:r>
          </a:p>
          <a:p>
            <a:r>
              <a:rPr lang="fr-FR" sz="1600" i="1" dirty="0" smtClean="0"/>
              <a:t>visuels de certains usagers de la route dans certains types de zones de la route et d’environnement.</a:t>
            </a:r>
          </a:p>
          <a:p>
            <a:r>
              <a:rPr lang="fr-FR" sz="1600" i="1" dirty="0" smtClean="0"/>
              <a:t>	classes: ME, CE, S</a:t>
            </a:r>
          </a:p>
          <a:p>
            <a:r>
              <a:rPr lang="fr-FR" sz="1600" i="1" dirty="0" smtClean="0"/>
              <a:t>	Classes complémentaires: A, ES, EV</a:t>
            </a:r>
            <a:endParaRPr lang="fr-FR" sz="16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fade">
                                      <p:cBhvr>
                                        <p:cTn id="15" dur="2000"/>
                                        <p:tgtEl>
                                          <p:spTgt spid="8">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fade">
                                      <p:cBhvr>
                                        <p:cTn id="18" dur="2000"/>
                                        <p:tgtEl>
                                          <p:spTgt spid="8">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2000"/>
                                        <p:tgtEl>
                                          <p:spTgt spid="8">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2000"/>
                                        <p:tgtEl>
                                          <p:spTgt spid="5">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fade">
                                      <p:cBhvr>
                                        <p:cTn id="29"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allAtOnce"/>
      <p:bldP spid="8"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5724128" y="2780928"/>
            <a:ext cx="2878120" cy="2892843"/>
          </a:xfrm>
          <a:prstGeom prst="rect">
            <a:avLst/>
          </a:prstGeom>
          <a:noFill/>
          <a:ln w="9525">
            <a:noFill/>
            <a:miter lim="800000"/>
            <a:headEnd/>
            <a:tailEnd/>
          </a:ln>
        </p:spPr>
      </p:pic>
      <p:sp>
        <p:nvSpPr>
          <p:cNvPr id="16" name="Titre 15"/>
          <p:cNvSpPr>
            <a:spLocks noGrp="1"/>
          </p:cNvSpPr>
          <p:nvPr>
            <p:ph type="title"/>
          </p:nvPr>
        </p:nvSpPr>
        <p:spPr>
          <a:xfrm>
            <a:off x="467544" y="2852936"/>
            <a:ext cx="8229600" cy="778098"/>
          </a:xfrm>
        </p:spPr>
        <p:txBody>
          <a:bodyPr>
            <a:normAutofit/>
          </a:bodyPr>
          <a:lstStyle/>
          <a:p>
            <a:pPr algn="l"/>
            <a:r>
              <a:rPr lang="fr-FR" sz="2800" b="1" dirty="0" smtClean="0">
                <a:solidFill>
                  <a:schemeClr val="tx2"/>
                </a:solidFill>
              </a:rPr>
              <a:t>Les Classes ME.</a:t>
            </a:r>
            <a:endParaRPr lang="fr-FR" sz="2800" b="1" dirty="0">
              <a:solidFill>
                <a:schemeClr val="tx2"/>
              </a:solidFill>
            </a:endParaRPr>
          </a:p>
        </p:txBody>
      </p:sp>
      <p:sp>
        <p:nvSpPr>
          <p:cNvPr id="3" name="Espace réservé du contenu 2"/>
          <p:cNvSpPr>
            <a:spLocks noGrp="1"/>
          </p:cNvSpPr>
          <p:nvPr>
            <p:ph idx="1"/>
          </p:nvPr>
        </p:nvSpPr>
        <p:spPr>
          <a:xfrm>
            <a:off x="395536" y="3429000"/>
            <a:ext cx="5256584" cy="1800200"/>
          </a:xfrm>
        </p:spPr>
        <p:txBody>
          <a:bodyPr>
            <a:normAutofit fontScale="70000" lnSpcReduction="20000"/>
          </a:bodyPr>
          <a:lstStyle/>
          <a:p>
            <a:r>
              <a:rPr lang="fr-FR" dirty="0" smtClean="0"/>
              <a:t>Elles sont destinées aux conducteurs de véhicules motorisés pour la conduite sur route et également dans certains pays sur les voies résidentielles, permettant des vitesses moyennes ou élevées.</a:t>
            </a:r>
            <a:endParaRPr lang="fr-FR" dirty="0"/>
          </a:p>
        </p:txBody>
      </p:sp>
      <p:sp>
        <p:nvSpPr>
          <p:cNvPr id="5" name="Rectangle 4"/>
          <p:cNvSpPr/>
          <p:nvPr/>
        </p:nvSpPr>
        <p:spPr>
          <a:xfrm>
            <a:off x="7668344" y="5661248"/>
            <a:ext cx="659155" cy="261610"/>
          </a:xfrm>
          <a:prstGeom prst="rect">
            <a:avLst/>
          </a:prstGeom>
        </p:spPr>
        <p:txBody>
          <a:bodyPr wrap="none">
            <a:spAutoFit/>
          </a:bodyPr>
          <a:lstStyle/>
          <a:p>
            <a:r>
              <a:rPr lang="fr-FR" sz="1100" i="1" dirty="0" smtClean="0"/>
              <a:t> </a:t>
            </a:r>
            <a:r>
              <a:rPr lang="fr-FR" sz="1100" i="1" dirty="0" err="1" smtClean="0"/>
              <a:t>iGuzzini</a:t>
            </a:r>
            <a:endParaRPr lang="fr-FR" sz="11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23528" y="2335174"/>
            <a:ext cx="8460431" cy="452282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780928"/>
            <a:ext cx="8229600" cy="562074"/>
          </a:xfrm>
        </p:spPr>
        <p:txBody>
          <a:bodyPr>
            <a:normAutofit/>
          </a:bodyPr>
          <a:lstStyle/>
          <a:p>
            <a:pPr algn="l"/>
            <a:r>
              <a:rPr lang="fr-FR" sz="2800" b="1" dirty="0" smtClean="0">
                <a:solidFill>
                  <a:schemeClr val="tx2"/>
                </a:solidFill>
              </a:rPr>
              <a:t>Les Classes: CE</a:t>
            </a:r>
            <a:endParaRPr lang="fr-FR" sz="2800" b="1" dirty="0">
              <a:solidFill>
                <a:schemeClr val="tx2"/>
              </a:solidFill>
            </a:endParaRPr>
          </a:p>
        </p:txBody>
      </p:sp>
      <p:sp>
        <p:nvSpPr>
          <p:cNvPr id="3" name="Espace réservé du contenu 2"/>
          <p:cNvSpPr>
            <a:spLocks noGrp="1"/>
          </p:cNvSpPr>
          <p:nvPr>
            <p:ph idx="1"/>
          </p:nvPr>
        </p:nvSpPr>
        <p:spPr>
          <a:xfrm>
            <a:off x="467544" y="3356992"/>
            <a:ext cx="4896544" cy="2448272"/>
          </a:xfrm>
        </p:spPr>
        <p:txBody>
          <a:bodyPr>
            <a:normAutofit/>
          </a:bodyPr>
          <a:lstStyle/>
          <a:p>
            <a:pPr>
              <a:buNone/>
            </a:pPr>
            <a:r>
              <a:rPr lang="fr-FR" sz="1800" b="1" dirty="0" smtClean="0"/>
              <a:t> Les classes CE </a:t>
            </a:r>
            <a:r>
              <a:rPr lang="fr-FR" sz="1800" dirty="0" smtClean="0"/>
              <a:t>sont destinées aux conducteurs de véhicules motorisés, mais pour des zones de conflit telles que les rues commerçantes, les carrefours d’une certaine complexité, les giratoires et les files d’attente. Ces classes ont également des applications pour les piétons et les cyclistes.</a:t>
            </a:r>
            <a:endParaRPr lang="fr-FR" sz="1800" dirty="0"/>
          </a:p>
        </p:txBody>
      </p:sp>
      <p:pic>
        <p:nvPicPr>
          <p:cNvPr id="1027" name="Picture 3"/>
          <p:cNvPicPr>
            <a:picLocks noChangeAspect="1" noChangeArrowheads="1"/>
          </p:cNvPicPr>
          <p:nvPr/>
        </p:nvPicPr>
        <p:blipFill>
          <a:blip r:embed="rId2" cstate="print"/>
          <a:srcRect/>
          <a:stretch>
            <a:fillRect/>
          </a:stretch>
        </p:blipFill>
        <p:spPr bwMode="auto">
          <a:xfrm>
            <a:off x="5508104" y="2996952"/>
            <a:ext cx="3384376" cy="338437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755576" y="2924944"/>
            <a:ext cx="7905750" cy="3057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539552" y="2996952"/>
            <a:ext cx="8229600" cy="562074"/>
          </a:xfrm>
        </p:spPr>
        <p:txBody>
          <a:bodyPr>
            <a:normAutofit/>
          </a:bodyPr>
          <a:lstStyle/>
          <a:p>
            <a:pPr algn="l"/>
            <a:r>
              <a:rPr lang="fr-FR" sz="2800" b="1" dirty="0" smtClean="0">
                <a:solidFill>
                  <a:schemeClr val="tx2"/>
                </a:solidFill>
              </a:rPr>
              <a:t>Les Classes: S</a:t>
            </a:r>
            <a:endParaRPr lang="fr-FR" sz="2800" b="1" dirty="0">
              <a:solidFill>
                <a:schemeClr val="tx2"/>
              </a:solidFill>
            </a:endParaRPr>
          </a:p>
        </p:txBody>
      </p:sp>
      <p:sp>
        <p:nvSpPr>
          <p:cNvPr id="5" name="Espace réservé du contenu 2"/>
          <p:cNvSpPr>
            <a:spLocks noGrp="1"/>
          </p:cNvSpPr>
          <p:nvPr>
            <p:ph idx="1"/>
          </p:nvPr>
        </p:nvSpPr>
        <p:spPr>
          <a:xfrm>
            <a:off x="467544" y="3861048"/>
            <a:ext cx="5256584" cy="1800200"/>
          </a:xfrm>
        </p:spPr>
        <p:txBody>
          <a:bodyPr>
            <a:normAutofit fontScale="92500" lnSpcReduction="10000"/>
          </a:bodyPr>
          <a:lstStyle/>
          <a:p>
            <a:pPr>
              <a:buNone/>
            </a:pPr>
            <a:r>
              <a:rPr lang="fr-FR" sz="1800" b="1" dirty="0" smtClean="0"/>
              <a:t> Les classes S </a:t>
            </a:r>
            <a:r>
              <a:rPr lang="fr-FR" sz="1800" dirty="0" smtClean="0"/>
              <a:t>sont destinées aux piétons et aux cyclistes sur les chemins piétonniers, les pistes cyclables, les bandes d’arrêt d’urgence et d’autres zones de la route disposées séparément ou le long de la chaussée d’une route, de voies résidentielles, de rues piétonnes, d’aire de stationnement, de cours d’école, </a:t>
            </a:r>
            <a:r>
              <a:rPr lang="fr-FR" sz="1800" dirty="0" err="1" smtClean="0"/>
              <a:t>etc</a:t>
            </a:r>
            <a:r>
              <a:rPr lang="fr-FR" sz="1800" dirty="0" smtClean="0"/>
              <a:t>…..</a:t>
            </a:r>
            <a:endParaRPr lang="fr-FR" sz="1800" dirty="0"/>
          </a:p>
        </p:txBody>
      </p:sp>
      <p:pic>
        <p:nvPicPr>
          <p:cNvPr id="2051" name="Picture 3"/>
          <p:cNvPicPr>
            <a:picLocks noChangeAspect="1" noChangeArrowheads="1"/>
          </p:cNvPicPr>
          <p:nvPr/>
        </p:nvPicPr>
        <p:blipFill>
          <a:blip r:embed="rId2" cstate="print"/>
          <a:srcRect/>
          <a:stretch>
            <a:fillRect/>
          </a:stretch>
        </p:blipFill>
        <p:spPr bwMode="auto">
          <a:xfrm>
            <a:off x="5724128" y="3284984"/>
            <a:ext cx="3037706" cy="303770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539552" y="2420888"/>
            <a:ext cx="7848600" cy="4191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539552" y="2420888"/>
            <a:ext cx="8229600" cy="562074"/>
          </a:xfrm>
        </p:spPr>
        <p:txBody>
          <a:bodyPr>
            <a:normAutofit/>
          </a:bodyPr>
          <a:lstStyle/>
          <a:p>
            <a:pPr algn="l"/>
            <a:r>
              <a:rPr lang="fr-FR" sz="2800" b="1" dirty="0" smtClean="0">
                <a:solidFill>
                  <a:schemeClr val="tx2"/>
                </a:solidFill>
              </a:rPr>
              <a:t>EXEMPLE 1: </a:t>
            </a:r>
            <a:endParaRPr lang="fr-FR" sz="2800" b="1" dirty="0">
              <a:solidFill>
                <a:schemeClr val="tx2"/>
              </a:solidFill>
            </a:endParaRPr>
          </a:p>
        </p:txBody>
      </p:sp>
      <p:sp>
        <p:nvSpPr>
          <p:cNvPr id="6" name="Rectangle 5"/>
          <p:cNvSpPr/>
          <p:nvPr/>
        </p:nvSpPr>
        <p:spPr>
          <a:xfrm>
            <a:off x="2699792" y="3212976"/>
            <a:ext cx="4284443" cy="461665"/>
          </a:xfrm>
          <a:prstGeom prst="rect">
            <a:avLst/>
          </a:prstGeom>
        </p:spPr>
        <p:txBody>
          <a:bodyPr wrap="none">
            <a:spAutoFit/>
          </a:bodyPr>
          <a:lstStyle/>
          <a:p>
            <a:r>
              <a:rPr lang="fr-FR" sz="2400" b="1" dirty="0" smtClean="0"/>
              <a:t>Voies urbaines et extra urbaines</a:t>
            </a:r>
            <a:endParaRPr lang="fr-FR" sz="2400" dirty="0"/>
          </a:p>
        </p:txBody>
      </p:sp>
      <p:sp>
        <p:nvSpPr>
          <p:cNvPr id="7" name="Rectangle 6"/>
          <p:cNvSpPr/>
          <p:nvPr/>
        </p:nvSpPr>
        <p:spPr>
          <a:xfrm>
            <a:off x="827584" y="4149080"/>
            <a:ext cx="4968552" cy="923330"/>
          </a:xfrm>
          <a:prstGeom prst="rect">
            <a:avLst/>
          </a:prstGeom>
        </p:spPr>
        <p:txBody>
          <a:bodyPr wrap="square">
            <a:spAutoFit/>
          </a:bodyPr>
          <a:lstStyle/>
          <a:p>
            <a:r>
              <a:rPr lang="fr-FR" dirty="0" smtClean="0"/>
              <a:t>Caractérisées par des valeurs d’uniformité longitudinale élevées (au moins Ul= 0,6) et par un trafic majoritairement motorisé.</a:t>
            </a:r>
            <a:endParaRPr lang="fr-FR" dirty="0"/>
          </a:p>
        </p:txBody>
      </p:sp>
      <p:pic>
        <p:nvPicPr>
          <p:cNvPr id="17" name="Picture 2"/>
          <p:cNvPicPr>
            <a:picLocks noChangeAspect="1" noChangeArrowheads="1"/>
          </p:cNvPicPr>
          <p:nvPr/>
        </p:nvPicPr>
        <p:blipFill>
          <a:blip r:embed="rId2" cstate="print"/>
          <a:srcRect/>
          <a:stretch>
            <a:fillRect/>
          </a:stretch>
        </p:blipFill>
        <p:spPr bwMode="auto">
          <a:xfrm>
            <a:off x="5868144" y="3861048"/>
            <a:ext cx="2448271" cy="24607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1403648" y="5013176"/>
            <a:ext cx="3096344" cy="1478154"/>
          </a:xfrm>
          <a:prstGeom prst="rect">
            <a:avLst/>
          </a:prstGeom>
          <a:noFill/>
          <a:ln w="9525">
            <a:noFill/>
            <a:miter lim="800000"/>
            <a:headEnd/>
            <a:tailEnd/>
          </a:ln>
        </p:spPr>
      </p:pic>
      <p:sp>
        <p:nvSpPr>
          <p:cNvPr id="5" name="Rectangle 4"/>
          <p:cNvSpPr/>
          <p:nvPr/>
        </p:nvSpPr>
        <p:spPr>
          <a:xfrm>
            <a:off x="4788024" y="5013176"/>
            <a:ext cx="2592288" cy="1569660"/>
          </a:xfrm>
          <a:prstGeom prst="rect">
            <a:avLst/>
          </a:prstGeom>
        </p:spPr>
        <p:txBody>
          <a:bodyPr wrap="square">
            <a:spAutoFit/>
          </a:bodyPr>
          <a:lstStyle/>
          <a:p>
            <a:r>
              <a:rPr lang="fr-FR" sz="1200" dirty="0" smtClean="0"/>
              <a:t>h= Hauteur installation</a:t>
            </a:r>
          </a:p>
          <a:p>
            <a:r>
              <a:rPr lang="fr-FR" sz="1200" dirty="0" smtClean="0"/>
              <a:t>L= Largeur de la rue</a:t>
            </a:r>
          </a:p>
          <a:p>
            <a:r>
              <a:rPr lang="fr-FR" sz="1200" dirty="0" err="1" smtClean="0"/>
              <a:t>Nc</a:t>
            </a:r>
            <a:r>
              <a:rPr lang="fr-FR" sz="1200" dirty="0" smtClean="0"/>
              <a:t> = Nombre de voie</a:t>
            </a:r>
          </a:p>
          <a:p>
            <a:r>
              <a:rPr lang="fr-FR" sz="1200" dirty="0" smtClean="0"/>
              <a:t>a= Espacement des mâts</a:t>
            </a:r>
          </a:p>
          <a:p>
            <a:r>
              <a:rPr lang="fr-FR" sz="1200" dirty="0" smtClean="0"/>
              <a:t>Lm= Luminance moyenne cd/m2</a:t>
            </a:r>
          </a:p>
          <a:p>
            <a:r>
              <a:rPr lang="fr-FR" sz="1200" dirty="0" err="1" smtClean="0"/>
              <a:t>Em</a:t>
            </a:r>
            <a:r>
              <a:rPr lang="fr-FR" sz="1200" dirty="0" smtClean="0"/>
              <a:t> = éclairage moyen lx</a:t>
            </a:r>
          </a:p>
          <a:p>
            <a:r>
              <a:rPr lang="fr-FR" sz="1200" dirty="0" err="1" smtClean="0"/>
              <a:t>Uo</a:t>
            </a:r>
            <a:r>
              <a:rPr lang="fr-FR" sz="1200" dirty="0" smtClean="0"/>
              <a:t> = Uniformité moyenne</a:t>
            </a:r>
          </a:p>
          <a:p>
            <a:r>
              <a:rPr lang="fr-FR" sz="1200" dirty="0" smtClean="0"/>
              <a:t>Ul = Uniformité longitudinale</a:t>
            </a:r>
          </a:p>
        </p:txBody>
      </p:sp>
      <p:pic>
        <p:nvPicPr>
          <p:cNvPr id="6" name="Picture 3"/>
          <p:cNvPicPr>
            <a:picLocks noChangeAspect="1" noChangeArrowheads="1"/>
          </p:cNvPicPr>
          <p:nvPr/>
        </p:nvPicPr>
        <p:blipFill>
          <a:blip r:embed="rId3" cstate="print"/>
          <a:srcRect/>
          <a:stretch>
            <a:fillRect/>
          </a:stretch>
        </p:blipFill>
        <p:spPr bwMode="auto">
          <a:xfrm>
            <a:off x="5724128" y="2564904"/>
            <a:ext cx="2304256" cy="2328011"/>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1043608" y="2420888"/>
            <a:ext cx="2448271" cy="2460795"/>
          </a:xfrm>
          <a:prstGeom prst="rect">
            <a:avLst/>
          </a:prstGeom>
          <a:noFill/>
          <a:ln w="9525">
            <a:noFill/>
            <a:miter lim="800000"/>
            <a:headEnd/>
            <a:tailEnd/>
          </a:ln>
        </p:spPr>
      </p:pic>
      <p:sp>
        <p:nvSpPr>
          <p:cNvPr id="8" name="Rectangle 7"/>
          <p:cNvSpPr/>
          <p:nvPr/>
        </p:nvSpPr>
        <p:spPr>
          <a:xfrm rot="19793037">
            <a:off x="3491880" y="3429000"/>
            <a:ext cx="2214004" cy="461665"/>
          </a:xfrm>
          <a:prstGeom prst="rect">
            <a:avLst/>
          </a:prstGeom>
        </p:spPr>
        <p:txBody>
          <a:bodyPr wrap="none">
            <a:spAutoFit/>
          </a:bodyPr>
          <a:lstStyle/>
          <a:p>
            <a:r>
              <a:rPr lang="fr-FR" sz="2400" b="1" dirty="0" smtClean="0">
                <a:solidFill>
                  <a:srgbClr val="FF0000"/>
                </a:solidFill>
              </a:rPr>
              <a:t>Catégorie ME3b</a:t>
            </a:r>
            <a:endParaRPr lang="fr-FR" sz="2400"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539552" y="2420888"/>
            <a:ext cx="8229600" cy="562074"/>
          </a:xfrm>
        </p:spPr>
        <p:txBody>
          <a:bodyPr>
            <a:normAutofit/>
          </a:bodyPr>
          <a:lstStyle/>
          <a:p>
            <a:pPr algn="l"/>
            <a:r>
              <a:rPr lang="fr-FR" sz="2800" b="1" dirty="0" smtClean="0"/>
              <a:t>EXEMPLE 2: </a:t>
            </a:r>
            <a:endParaRPr lang="fr-FR" sz="2800" b="1" dirty="0"/>
          </a:p>
        </p:txBody>
      </p:sp>
      <p:sp>
        <p:nvSpPr>
          <p:cNvPr id="6" name="Rectangle 5"/>
          <p:cNvSpPr/>
          <p:nvPr/>
        </p:nvSpPr>
        <p:spPr>
          <a:xfrm>
            <a:off x="1475656" y="2996952"/>
            <a:ext cx="5616624" cy="400110"/>
          </a:xfrm>
          <a:prstGeom prst="rect">
            <a:avLst/>
          </a:prstGeom>
        </p:spPr>
        <p:txBody>
          <a:bodyPr wrap="square">
            <a:spAutoFit/>
          </a:bodyPr>
          <a:lstStyle/>
          <a:p>
            <a:r>
              <a:rPr lang="fr-FR" sz="2000" b="1" dirty="0" smtClean="0"/>
              <a:t>Voies urbaines de quartier et d’inter quartier</a:t>
            </a:r>
            <a:endParaRPr lang="fr-FR" sz="2000" dirty="0"/>
          </a:p>
        </p:txBody>
      </p:sp>
      <p:sp>
        <p:nvSpPr>
          <p:cNvPr id="7" name="Rectangle 6"/>
          <p:cNvSpPr/>
          <p:nvPr/>
        </p:nvSpPr>
        <p:spPr>
          <a:xfrm>
            <a:off x="395536" y="3861048"/>
            <a:ext cx="6120680" cy="1200329"/>
          </a:xfrm>
          <a:prstGeom prst="rect">
            <a:avLst/>
          </a:prstGeom>
        </p:spPr>
        <p:txBody>
          <a:bodyPr wrap="square">
            <a:spAutoFit/>
          </a:bodyPr>
          <a:lstStyle/>
          <a:p>
            <a:r>
              <a:rPr lang="fr-FR" dirty="0" smtClean="0"/>
              <a:t>caractérisées par des valeurs d'uniformité longitudinale comprises entre 0,5 et 0,6 et d'un trafic principalement de véhicules, avec des ronds-points, des pistes cyclables et</a:t>
            </a:r>
          </a:p>
          <a:p>
            <a:r>
              <a:rPr lang="fr-FR" dirty="0" smtClean="0"/>
              <a:t>des trottoirs.</a:t>
            </a:r>
            <a:endParaRPr lang="fr-FR" dirty="0"/>
          </a:p>
        </p:txBody>
      </p:sp>
      <p:pic>
        <p:nvPicPr>
          <p:cNvPr id="2050" name="Picture 2"/>
          <p:cNvPicPr>
            <a:picLocks noChangeAspect="1" noChangeArrowheads="1"/>
          </p:cNvPicPr>
          <p:nvPr/>
        </p:nvPicPr>
        <p:blipFill>
          <a:blip r:embed="rId2" cstate="print"/>
          <a:srcRect/>
          <a:stretch>
            <a:fillRect/>
          </a:stretch>
        </p:blipFill>
        <p:spPr bwMode="auto">
          <a:xfrm>
            <a:off x="6300192" y="3140968"/>
            <a:ext cx="2521387" cy="2514971"/>
          </a:xfrm>
          <a:prstGeom prst="rect">
            <a:avLst/>
          </a:prstGeom>
          <a:noFill/>
          <a:ln w="9525">
            <a:noFill/>
            <a:miter lim="800000"/>
            <a:headEnd/>
            <a:tailEnd/>
          </a:ln>
        </p:spPr>
      </p:pic>
      <p:sp>
        <p:nvSpPr>
          <p:cNvPr id="23" name="Rectangle 22"/>
          <p:cNvSpPr/>
          <p:nvPr/>
        </p:nvSpPr>
        <p:spPr>
          <a:xfrm>
            <a:off x="7812360" y="5661248"/>
            <a:ext cx="659155" cy="261610"/>
          </a:xfrm>
          <a:prstGeom prst="rect">
            <a:avLst/>
          </a:prstGeom>
        </p:spPr>
        <p:txBody>
          <a:bodyPr wrap="none">
            <a:spAutoFit/>
          </a:bodyPr>
          <a:lstStyle/>
          <a:p>
            <a:r>
              <a:rPr lang="fr-FR" sz="1100" i="1" dirty="0" smtClean="0"/>
              <a:t> </a:t>
            </a:r>
            <a:r>
              <a:rPr lang="fr-FR" sz="1100" i="1" dirty="0" err="1" smtClean="0"/>
              <a:t>iGuzzini</a:t>
            </a:r>
            <a:endParaRPr lang="fr-FR" sz="11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2267744" y="5229200"/>
            <a:ext cx="2821483" cy="1372984"/>
          </a:xfrm>
          <a:prstGeom prst="rect">
            <a:avLst/>
          </a:prstGeom>
          <a:noFill/>
          <a:ln w="9525">
            <a:noFill/>
            <a:miter lim="800000"/>
            <a:headEnd/>
            <a:tailEnd/>
          </a:ln>
        </p:spPr>
      </p:pic>
      <p:pic>
        <p:nvPicPr>
          <p:cNvPr id="5" name="Picture 6"/>
          <p:cNvPicPr>
            <a:picLocks noChangeAspect="1" noChangeArrowheads="1"/>
          </p:cNvPicPr>
          <p:nvPr/>
        </p:nvPicPr>
        <p:blipFill>
          <a:blip r:embed="rId3" cstate="print"/>
          <a:srcRect/>
          <a:stretch>
            <a:fillRect/>
          </a:stretch>
        </p:blipFill>
        <p:spPr bwMode="auto">
          <a:xfrm>
            <a:off x="5292080" y="5284797"/>
            <a:ext cx="2736304" cy="1303327"/>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5868144" y="2420888"/>
            <a:ext cx="2505447" cy="2505447"/>
          </a:xfrm>
          <a:prstGeom prst="rect">
            <a:avLst/>
          </a:prstGeom>
          <a:noFill/>
          <a:ln w="9525">
            <a:noFill/>
            <a:miter lim="800000"/>
            <a:headEnd/>
            <a:tailEnd/>
          </a:ln>
        </p:spPr>
      </p:pic>
      <p:sp>
        <p:nvSpPr>
          <p:cNvPr id="7" name="Rectangle 6"/>
          <p:cNvSpPr/>
          <p:nvPr/>
        </p:nvSpPr>
        <p:spPr>
          <a:xfrm rot="19927131">
            <a:off x="3707904" y="3429000"/>
            <a:ext cx="2177134" cy="461665"/>
          </a:xfrm>
          <a:prstGeom prst="rect">
            <a:avLst/>
          </a:prstGeom>
        </p:spPr>
        <p:txBody>
          <a:bodyPr wrap="none">
            <a:spAutoFit/>
          </a:bodyPr>
          <a:lstStyle/>
          <a:p>
            <a:r>
              <a:rPr lang="fr-FR" sz="2400" b="1" dirty="0" smtClean="0">
                <a:solidFill>
                  <a:srgbClr val="FF0000"/>
                </a:solidFill>
              </a:rPr>
              <a:t>Catégorie ME3c</a:t>
            </a:r>
            <a:endParaRPr lang="fr-FR" sz="2400" dirty="0">
              <a:solidFill>
                <a:srgbClr val="FF0000"/>
              </a:solidFill>
            </a:endParaRPr>
          </a:p>
        </p:txBody>
      </p:sp>
      <p:pic>
        <p:nvPicPr>
          <p:cNvPr id="8" name="Picture 2"/>
          <p:cNvPicPr>
            <a:picLocks noChangeAspect="1" noChangeArrowheads="1"/>
          </p:cNvPicPr>
          <p:nvPr/>
        </p:nvPicPr>
        <p:blipFill>
          <a:blip r:embed="rId5" cstate="print"/>
          <a:srcRect/>
          <a:stretch>
            <a:fillRect/>
          </a:stretch>
        </p:blipFill>
        <p:spPr bwMode="auto">
          <a:xfrm>
            <a:off x="1331640" y="2420888"/>
            <a:ext cx="2521387" cy="2514971"/>
          </a:xfrm>
          <a:prstGeom prst="rect">
            <a:avLst/>
          </a:prstGeom>
          <a:noFill/>
          <a:ln w="9525">
            <a:noFill/>
            <a:miter lim="800000"/>
            <a:headEnd/>
            <a:tailEnd/>
          </a:ln>
        </p:spPr>
      </p:pic>
      <p:cxnSp>
        <p:nvCxnSpPr>
          <p:cNvPr id="9" name="Connecteur droit avec flèche 8"/>
          <p:cNvCxnSpPr/>
          <p:nvPr/>
        </p:nvCxnSpPr>
        <p:spPr>
          <a:xfrm flipV="1">
            <a:off x="4644008" y="3717032"/>
            <a:ext cx="2592288" cy="17281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rot="5400000" flipH="1" flipV="1">
            <a:off x="7128284" y="4977172"/>
            <a:ext cx="864096"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95536" y="5085184"/>
            <a:ext cx="1792478" cy="461665"/>
          </a:xfrm>
          <a:prstGeom prst="rect">
            <a:avLst/>
          </a:prstGeom>
        </p:spPr>
        <p:txBody>
          <a:bodyPr wrap="none">
            <a:spAutoFit/>
          </a:bodyPr>
          <a:lstStyle/>
          <a:p>
            <a:r>
              <a:rPr lang="fr-FR" sz="2400" b="1" dirty="0" smtClean="0"/>
              <a:t>Solution LED</a:t>
            </a:r>
            <a:endParaRPr lang="fr-FR"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539552" y="2636912"/>
            <a:ext cx="8229600" cy="562074"/>
          </a:xfrm>
        </p:spPr>
        <p:txBody>
          <a:bodyPr>
            <a:normAutofit/>
          </a:bodyPr>
          <a:lstStyle/>
          <a:p>
            <a:pPr algn="l"/>
            <a:r>
              <a:rPr lang="fr-FR" sz="2800" b="1" dirty="0" smtClean="0">
                <a:solidFill>
                  <a:schemeClr val="tx2"/>
                </a:solidFill>
              </a:rPr>
              <a:t>EXEMPLE 3: </a:t>
            </a:r>
            <a:endParaRPr lang="fr-FR" sz="2800" b="1" dirty="0">
              <a:solidFill>
                <a:schemeClr val="tx2"/>
              </a:solidFill>
            </a:endParaRPr>
          </a:p>
        </p:txBody>
      </p:sp>
      <p:sp>
        <p:nvSpPr>
          <p:cNvPr id="6" name="Rectangle 5"/>
          <p:cNvSpPr/>
          <p:nvPr/>
        </p:nvSpPr>
        <p:spPr>
          <a:xfrm>
            <a:off x="2843808" y="3356992"/>
            <a:ext cx="2476897" cy="400110"/>
          </a:xfrm>
          <a:prstGeom prst="rect">
            <a:avLst/>
          </a:prstGeom>
        </p:spPr>
        <p:txBody>
          <a:bodyPr wrap="none">
            <a:spAutoFit/>
          </a:bodyPr>
          <a:lstStyle/>
          <a:p>
            <a:r>
              <a:rPr lang="fr-FR" sz="2000" dirty="0" smtClean="0"/>
              <a:t>Voies urbaines locales</a:t>
            </a:r>
            <a:endParaRPr lang="fr-FR" sz="2000" dirty="0"/>
          </a:p>
        </p:txBody>
      </p:sp>
      <p:sp>
        <p:nvSpPr>
          <p:cNvPr id="7" name="Rectangle 6"/>
          <p:cNvSpPr/>
          <p:nvPr/>
        </p:nvSpPr>
        <p:spPr>
          <a:xfrm>
            <a:off x="323528" y="4221088"/>
            <a:ext cx="5904656" cy="923330"/>
          </a:xfrm>
          <a:prstGeom prst="rect">
            <a:avLst/>
          </a:prstGeom>
        </p:spPr>
        <p:txBody>
          <a:bodyPr wrap="square">
            <a:spAutoFit/>
          </a:bodyPr>
          <a:lstStyle/>
          <a:p>
            <a:r>
              <a:rPr lang="fr-FR" dirty="0" smtClean="0"/>
              <a:t>Avec circulation de véhicules et limitation de vitesse à 50km/h, dans lesquelles la luminance moyenne maintenue est de 0,75 cd/m2.</a:t>
            </a:r>
            <a:endParaRPr lang="fr-FR" dirty="0"/>
          </a:p>
        </p:txBody>
      </p:sp>
      <p:pic>
        <p:nvPicPr>
          <p:cNvPr id="3074" name="Picture 2"/>
          <p:cNvPicPr>
            <a:picLocks noChangeAspect="1" noChangeArrowheads="1"/>
          </p:cNvPicPr>
          <p:nvPr/>
        </p:nvPicPr>
        <p:blipFill>
          <a:blip r:embed="rId2" cstate="print"/>
          <a:srcRect/>
          <a:stretch>
            <a:fillRect/>
          </a:stretch>
        </p:blipFill>
        <p:spPr bwMode="auto">
          <a:xfrm>
            <a:off x="5940152" y="3140968"/>
            <a:ext cx="2448272" cy="2467105"/>
          </a:xfrm>
          <a:prstGeom prst="rect">
            <a:avLst/>
          </a:prstGeom>
          <a:noFill/>
          <a:ln w="9525">
            <a:noFill/>
            <a:miter lim="800000"/>
            <a:headEnd/>
            <a:tailEnd/>
          </a:ln>
        </p:spPr>
      </p:pic>
      <p:sp>
        <p:nvSpPr>
          <p:cNvPr id="13" name="Rectangle 12"/>
          <p:cNvSpPr/>
          <p:nvPr/>
        </p:nvSpPr>
        <p:spPr>
          <a:xfrm>
            <a:off x="7236296" y="6093296"/>
            <a:ext cx="659155" cy="261610"/>
          </a:xfrm>
          <a:prstGeom prst="rect">
            <a:avLst/>
          </a:prstGeom>
        </p:spPr>
        <p:txBody>
          <a:bodyPr wrap="none">
            <a:spAutoFit/>
          </a:bodyPr>
          <a:lstStyle/>
          <a:p>
            <a:r>
              <a:rPr lang="fr-FR" sz="1100" i="1" dirty="0" smtClean="0"/>
              <a:t> </a:t>
            </a:r>
            <a:r>
              <a:rPr lang="fr-FR" sz="1100" i="1" dirty="0" err="1" smtClean="0"/>
              <a:t>iGuzzini</a:t>
            </a:r>
            <a:endParaRPr lang="fr-FR" sz="11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971600" y="2492896"/>
            <a:ext cx="2448272" cy="2467105"/>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5724128" y="2492896"/>
            <a:ext cx="2486426" cy="2448272"/>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2843808" y="5157192"/>
            <a:ext cx="2994645" cy="1407930"/>
          </a:xfrm>
          <a:prstGeom prst="rect">
            <a:avLst/>
          </a:prstGeom>
          <a:noFill/>
          <a:ln w="9525">
            <a:noFill/>
            <a:miter lim="800000"/>
            <a:headEnd/>
            <a:tailEnd/>
          </a:ln>
        </p:spPr>
      </p:pic>
      <p:sp>
        <p:nvSpPr>
          <p:cNvPr id="11" name="Rectangle 10"/>
          <p:cNvSpPr/>
          <p:nvPr/>
        </p:nvSpPr>
        <p:spPr>
          <a:xfrm rot="19706451">
            <a:off x="3520974" y="3470184"/>
            <a:ext cx="2214004" cy="461665"/>
          </a:xfrm>
          <a:prstGeom prst="rect">
            <a:avLst/>
          </a:prstGeom>
        </p:spPr>
        <p:txBody>
          <a:bodyPr wrap="none">
            <a:spAutoFit/>
          </a:bodyPr>
          <a:lstStyle/>
          <a:p>
            <a:r>
              <a:rPr lang="fr-FR" sz="2400" b="1" dirty="0" smtClean="0">
                <a:solidFill>
                  <a:srgbClr val="FF0000"/>
                </a:solidFill>
              </a:rPr>
              <a:t>Catégorie ME4b</a:t>
            </a:r>
            <a:endParaRPr lang="fr-FR" sz="2400" dirty="0">
              <a:solidFill>
                <a:srgbClr val="FF0000"/>
              </a:solidFill>
            </a:endParaRPr>
          </a:p>
        </p:txBody>
      </p:sp>
      <p:sp>
        <p:nvSpPr>
          <p:cNvPr id="12" name="Rectangle 11"/>
          <p:cNvSpPr/>
          <p:nvPr/>
        </p:nvSpPr>
        <p:spPr>
          <a:xfrm>
            <a:off x="467544" y="5013176"/>
            <a:ext cx="1792478" cy="461665"/>
          </a:xfrm>
          <a:prstGeom prst="rect">
            <a:avLst/>
          </a:prstGeom>
        </p:spPr>
        <p:txBody>
          <a:bodyPr wrap="none">
            <a:spAutoFit/>
          </a:bodyPr>
          <a:lstStyle/>
          <a:p>
            <a:r>
              <a:rPr lang="fr-FR" sz="2400" b="1" dirty="0" smtClean="0"/>
              <a:t>Solution LED</a:t>
            </a:r>
            <a:endParaRPr lang="fr-FR" sz="2400" dirty="0"/>
          </a:p>
        </p:txBody>
      </p:sp>
      <p:sp>
        <p:nvSpPr>
          <p:cNvPr id="13" name="Rectangle 12"/>
          <p:cNvSpPr/>
          <p:nvPr/>
        </p:nvSpPr>
        <p:spPr>
          <a:xfrm>
            <a:off x="7236296" y="6093296"/>
            <a:ext cx="659155" cy="261610"/>
          </a:xfrm>
          <a:prstGeom prst="rect">
            <a:avLst/>
          </a:prstGeom>
        </p:spPr>
        <p:txBody>
          <a:bodyPr wrap="none">
            <a:spAutoFit/>
          </a:bodyPr>
          <a:lstStyle/>
          <a:p>
            <a:r>
              <a:rPr lang="fr-FR" sz="1100" i="1" dirty="0" smtClean="0"/>
              <a:t> </a:t>
            </a:r>
            <a:r>
              <a:rPr lang="fr-FR" sz="1100" i="1" dirty="0" err="1" smtClean="0"/>
              <a:t>iGuzzini</a:t>
            </a:r>
            <a:endParaRPr lang="fr-FR" sz="1100" i="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23529" y="2636913"/>
            <a:ext cx="3760825" cy="2664295"/>
          </a:xfrm>
          <a:prstGeom prst="rect">
            <a:avLst/>
          </a:prstGeom>
          <a:noFill/>
          <a:ln w="9525">
            <a:noFill/>
            <a:miter lim="800000"/>
            <a:headEnd/>
            <a:tailEnd/>
          </a:ln>
        </p:spPr>
      </p:pic>
      <p:pic>
        <p:nvPicPr>
          <p:cNvPr id="4100" name="Picture 4"/>
          <p:cNvPicPr>
            <a:picLocks noChangeAspect="1" noChangeArrowheads="1"/>
          </p:cNvPicPr>
          <p:nvPr/>
        </p:nvPicPr>
        <p:blipFill>
          <a:blip r:embed="rId3" cstate="print"/>
          <a:srcRect/>
          <a:stretch>
            <a:fillRect/>
          </a:stretch>
        </p:blipFill>
        <p:spPr bwMode="auto">
          <a:xfrm>
            <a:off x="1691680" y="5085184"/>
            <a:ext cx="3476625" cy="1381125"/>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5724128" y="2420888"/>
            <a:ext cx="3240360" cy="1559575"/>
          </a:xfrm>
          <a:prstGeom prst="rect">
            <a:avLst/>
          </a:prstGeom>
          <a:noFill/>
          <a:ln w="9525">
            <a:noFill/>
            <a:miter lim="800000"/>
            <a:headEnd/>
            <a:tailEnd/>
          </a:ln>
        </p:spPr>
      </p:pic>
      <p:pic>
        <p:nvPicPr>
          <p:cNvPr id="6" name="Picture 2"/>
          <p:cNvPicPr>
            <a:picLocks noChangeAspect="1" noChangeArrowheads="1"/>
          </p:cNvPicPr>
          <p:nvPr/>
        </p:nvPicPr>
        <p:blipFill>
          <a:blip r:embed="rId2" cstate="print"/>
          <a:srcRect/>
          <a:stretch>
            <a:fillRect/>
          </a:stretch>
        </p:blipFill>
        <p:spPr bwMode="auto">
          <a:xfrm>
            <a:off x="5076056" y="3933056"/>
            <a:ext cx="3760825" cy="2664295"/>
          </a:xfrm>
          <a:prstGeom prst="rect">
            <a:avLst/>
          </a:prstGeom>
          <a:noFill/>
          <a:ln w="9525">
            <a:noFill/>
            <a:miter lim="800000"/>
            <a:headEnd/>
            <a:tailEnd/>
          </a:ln>
        </p:spPr>
      </p:pic>
      <p:sp>
        <p:nvSpPr>
          <p:cNvPr id="5" name="ZoneTexte 4"/>
          <p:cNvSpPr txBox="1"/>
          <p:nvPr/>
        </p:nvSpPr>
        <p:spPr>
          <a:xfrm>
            <a:off x="3707904" y="3501008"/>
            <a:ext cx="2304256" cy="1569660"/>
          </a:xfrm>
          <a:prstGeom prst="rect">
            <a:avLst/>
          </a:prstGeom>
          <a:noFill/>
        </p:spPr>
        <p:txBody>
          <a:bodyPr wrap="square" rtlCol="0">
            <a:spAutoFit/>
          </a:bodyPr>
          <a:lstStyle/>
          <a:p>
            <a:pPr algn="ctr"/>
            <a:r>
              <a:rPr lang="fr-FR"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MERCI DE VOTRE ATTENTION</a:t>
            </a:r>
            <a:endParaRPr lang="fr-FR"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sld>
</file>

<file path=ppt/theme/theme1.xml><?xml version="1.0" encoding="utf-8"?>
<a:theme xmlns:a="http://schemas.openxmlformats.org/drawingml/2006/main" name="Thème1sti2d">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Thème1sti2d</Template>
  <TotalTime>4816</TotalTime>
  <Words>466</Words>
  <Application>Microsoft Office PowerPoint</Application>
  <PresentationFormat>Affichage à l'écran (4:3)</PresentationFormat>
  <Paragraphs>63</Paragraphs>
  <Slides>18</Slides>
  <Notes>0</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Thème1sti2d</vt:lpstr>
      <vt:lpstr> Guide d’application de la Norme Européenne Éclairage public EN 13201</vt:lpstr>
      <vt:lpstr>Pourquoi Cette Norme?</vt:lpstr>
      <vt:lpstr>Contenu de la Norme</vt:lpstr>
      <vt:lpstr>ECLAIRER JUSTE C’EST:</vt:lpstr>
      <vt:lpstr>La Norme EN 13201 Défini </vt:lpstr>
      <vt:lpstr>Les Classes ME.</vt:lpstr>
      <vt:lpstr>Diapositive 7</vt:lpstr>
      <vt:lpstr>Les Classes: CE</vt:lpstr>
      <vt:lpstr>Diapositive 9</vt:lpstr>
      <vt:lpstr>Les Classes: S</vt:lpstr>
      <vt:lpstr>Diapositive 11</vt:lpstr>
      <vt:lpstr>EXEMPLE 1: </vt:lpstr>
      <vt:lpstr>Diapositive 13</vt:lpstr>
      <vt:lpstr>EXEMPLE 2: </vt:lpstr>
      <vt:lpstr>Diapositive 15</vt:lpstr>
      <vt:lpstr>EXEMPLE 3: </vt:lpstr>
      <vt:lpstr>Diapositive 17</vt:lpstr>
      <vt:lpstr>Diapositive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d’application de la Norme Européenne Éclairage public EN 13201</dc:title>
  <dc:creator>KREISZ</dc:creator>
  <cp:lastModifiedBy>KREISZ</cp:lastModifiedBy>
  <cp:revision>189</cp:revision>
  <dcterms:created xsi:type="dcterms:W3CDTF">2010-12-16T14:18:50Z</dcterms:created>
  <dcterms:modified xsi:type="dcterms:W3CDTF">2011-03-12T14:08:19Z</dcterms:modified>
</cp:coreProperties>
</file>